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Helvetica Neue"/>
      <p:regular r:id="rId111"/>
      <p:bold r:id="rId112"/>
      <p:italic r:id="rId113"/>
      <p:boldItalic r:id="rId114"/>
    </p:embeddedFont>
    <p:embeddedFont>
      <p:font typeface="DM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26">
          <p15:clr>
            <a:srgbClr val="A4A3A4"/>
          </p15:clr>
        </p15:guide>
        <p15:guide id="3" pos="299">
          <p15:clr>
            <a:srgbClr val="9AA0A6"/>
          </p15:clr>
        </p15:guide>
        <p15:guide id="4" orient="horz" pos="283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37D768-625F-4BD6-A835-97338E8EF364}">
  <a:tblStyle styleId="{9A37D768-625F-4BD6-A835-97338E8EF36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26"/>
        <p:guide pos="299"/>
        <p:guide pos="283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boldItalic.fntdata"/><Relationship Id="rId18" Type="http://schemas.openxmlformats.org/officeDocument/2006/relationships/slide" Target="slides/slide12.xml"/><Relationship Id="rId113" Type="http://schemas.openxmlformats.org/officeDocument/2006/relationships/font" Target="fonts/HelveticaNeue-italic.fntdata"/><Relationship Id="rId112" Type="http://schemas.openxmlformats.org/officeDocument/2006/relationships/font" Target="fonts/HelveticaNeue-bold.fntdata"/><Relationship Id="rId111" Type="http://schemas.openxmlformats.org/officeDocument/2006/relationships/font" Target="fonts/HelveticaNeue-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21502fa6-d861-4701-8878-884568e40f99"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e.kahoot.it/details/59bc18a0-4250-4d9b-9cfd-69a822b94720"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5436500a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5436500a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e946a7a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24e946a7a6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39ba5375b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139ba5375b3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39ba5375b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g139ba5375b3_0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39ba5375b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139ba5375b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39ba5375b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139ba5375b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39ba5375b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139ba5375b3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4e946a7a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24e946a7a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4e946a7a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24e946a7a6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4e946a7a6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24e946a7a6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4e946a7a6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24e946a7a6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4e946a7a6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24e946a7a6_0_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4e946a7a6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24e946a7a6_0_6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4e946a7a6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24e946a7a6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4e946a7a6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24e946a7a6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4e946a7a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24e946a7a6_0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4e946a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124e946a7a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4e946a7a6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24e946a7a6_0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4e946a7a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24e946a7a6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4e946a7a6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24e946a7a6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4e946a7a6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4e946a7a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4e946a7a6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24e946a7a6_0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4e946a7a6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4e946a7a6_0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4e946a7a6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24e946a7a6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4e946a7a6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4e946a7a6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4e946a7a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24e946a7a6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4e946a7a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24e946a7a6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9ba5375b3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39ba5375b3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4e946a7a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24e946a7a6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4e946a7a6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24e946a7a6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4e946a7a6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24e946a7a6_0_8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4e946a7a6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24e946a7a6_0_8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4e946a7a6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24e946a7a6_0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4e946a7a6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24e946a7a6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4e946a7a6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24e946a7a6_0_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4e946a7a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24e946a7a6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4e946a7a6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24e946a7a6_0_9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4e946a7a6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4e946a7a6_0_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4e946a7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24e946a7a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4e946a7a6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24e946a7a6_0_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214417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122144175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4e946a7a6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24e946a7a6_0_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4e946a7a6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24e946a7a6_0_9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4e946a7a6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24e946a7a6_0_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4e946a7a6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24e946a7a6_0_9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4e946a7a6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24e946a7a6_0_9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4e946a7a6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24e946a7a6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4e946a7a6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24e946a7a6_0_9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22144175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22144175f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4e946a7a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4e946a7a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24e946a7a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124e946a7a6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4e946a7a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124e946a7a6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74705ba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74705ba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74705ba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74705ba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2144175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22144175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2144175f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2144175f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accent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4e946a7a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24e946a7a6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4e946a7a6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124e946a7a6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24e946a7a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24e946a7a6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9ba5375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39ba5375b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103fc51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103fc51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https://create.kahoot.it/details/21502fa6-d861-4701-8878-884568e40f99</a:t>
            </a:r>
            <a:r>
              <a:rPr lang="es"/>
              <a:t> Profe, debes entrar con la cuenta premium de Coder y compartir el PIN para que los estudiantes puedan jugar.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39ba5375b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139ba5375b3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9ba5375b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39ba5375b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9ba5375b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39ba5375b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https://create.kahoot.it/details/59bc18a0-4250-4d9b-9cfd-69a822b94720</a:t>
            </a:r>
            <a:r>
              <a:rPr lang="es"/>
              <a:t> Profe, debes entrar con la cuenta premium de Coder y compartir el PIN para que los estudiantes puedan jugar.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9ba5375b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39ba5375b3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9ba5375b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9ba5375b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9ba5375b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39ba5375b3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9ba5375b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9ba5375b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39ba5375b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39ba5375b3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39ba5375b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39ba5375b3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9ba5375b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39ba5375b3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4e946a7a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24e946a7a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39ba5375b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39ba5375b3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39ba5375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39ba5375b3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39ba5375b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39ba5375b3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39ba5375b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139ba5375b3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9ba5375b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39ba5375b3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9ba5375b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39ba5375b3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39ba5375b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39ba5375b3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9ba5375b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139ba5375b3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39ba5375b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139ba5375b3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39ba5375b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39ba5375b3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4e946a7a6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24e946a7a6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39ba5375b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39ba5375b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9ba5375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139ba5375b3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9ba5375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39ba5375b3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9ba5375b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39ba5375b3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9ba5375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139ba5375b3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39ba5375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139ba5375b3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9ba5375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g139ba5375b3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9ba5375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139ba5375b3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39ba5375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139ba5375b3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39ba5375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139ba5375b3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4e946a7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24e946a7a6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39ba5375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139ba5375b3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39ba5375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139ba5375b3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39ba5375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39ba5375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39ba5375b3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39ba5375b3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39ba5375b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139ba5375b3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39ba5375b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139ba5375b3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39ba5375b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139ba5375b3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39ba5375b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139ba5375b3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39ba5375b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g139ba5375b3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39ba5375b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139ba5375b3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7">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1">
  <p:cSld name="SECTION_HEADER_1_1_1_3">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10">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2">
  <p:cSld name="SECTION_HEADER_1_4">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5.png"/><Relationship Id="rId5"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52.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58.png"/><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slide" Target="/ppt/slides/slide28.xml"/><Relationship Id="rId5" Type="http://schemas.openxmlformats.org/officeDocument/2006/relationships/slide" Target="/ppt/slides/slide63.xml"/><Relationship Id="rId6" Type="http://schemas.openxmlformats.org/officeDocument/2006/relationships/slide" Target="/ppt/slides/slide79.xml"/><Relationship Id="rId7" Type="http://schemas.openxmlformats.org/officeDocument/2006/relationships/slide" Target="/ppt/slides/slide7.xml"/><Relationship Id="rId8" Type="http://schemas.openxmlformats.org/officeDocument/2006/relationships/slide" Target="/ppt/slides/slide21.xml"/><Relationship Id="rId10" Type="http://schemas.openxmlformats.org/officeDocument/2006/relationships/slide" Target="/ppt/slides/slide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76.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3.png"/><Relationship Id="rId5" Type="http://schemas.openxmlformats.org/officeDocument/2006/relationships/hyperlink" Target="https://www.kaggle.com/mirichoi0218/insurance" TargetMode="External"/><Relationship Id="rId6"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hyperlink" Target="https://www.kaggle.com/mrisdal/exploring-survival-on-the-titanic" TargetMode="External"/><Relationship Id="rId5" Type="http://schemas.openxmlformats.org/officeDocument/2006/relationships/image" Target="../media/image3.png"/><Relationship Id="rId6" Type="http://schemas.openxmlformats.org/officeDocument/2006/relationships/hyperlink" Target="https://www.kaggle.com/datasets" TargetMode="External"/><Relationship Id="rId7" Type="http://schemas.openxmlformats.org/officeDocument/2006/relationships/hyperlink" Target="https://archive.ics.uci.edu/ml/index.php" TargetMode="External"/><Relationship Id="rId8" Type="http://schemas.openxmlformats.org/officeDocument/2006/relationships/hyperlink" Target="https://drive.google.com/file/d/1h5rOvgI8N5x915cwNcV9GrMonk5Ky55R/view?usp=shar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hyperlink" Target="https://scikit-learn.org/stable/supervised_learning.html#supervised-learn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81.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81.png"/><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81.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81.png"/><Relationship Id="rId4" Type="http://schemas.openxmlformats.org/officeDocument/2006/relationships/image" Target="../media/image95.png"/><Relationship Id="rId5"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image" Target="../media/image1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81.png"/><Relationship Id="rId4"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9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100.png"/><Relationship Id="rId5"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81.png"/><Relationship Id="rId4" Type="http://schemas.openxmlformats.org/officeDocument/2006/relationships/image" Target="../media/image90.png"/><Relationship Id="rId5"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81.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81.png"/><Relationship Id="rId4"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81.png"/><Relationship Id="rId4" Type="http://schemas.openxmlformats.org/officeDocument/2006/relationships/image" Target="../media/image98.png"/><Relationship Id="rId5" Type="http://schemas.openxmlformats.org/officeDocument/2006/relationships/image" Target="../media/image9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04.png"/><Relationship Id="rId4"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04.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04.png"/><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04.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04.png"/><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04.png"/><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2.xml"/><Relationship Id="rId3" Type="http://schemas.openxmlformats.org/officeDocument/2006/relationships/image" Target="../media/image1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67.png"/><Relationship Id="rId4" Type="http://schemas.openxmlformats.org/officeDocument/2006/relationships/image" Target="../media/image3.png"/><Relationship Id="rId5" Type="http://schemas.openxmlformats.org/officeDocument/2006/relationships/hyperlink" Target="https://www.kaggle.com/mirichoi0218/insurance" TargetMode="External"/><Relationship Id="rId6"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9"/>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9"/>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8" name="Google Shape;88;p29"/>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9" name="Google Shape;89;p29"/>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22 - Parte II</a:t>
            </a:r>
            <a:endParaRPr b="0" i="0" sz="1400" u="none" cap="none" strike="noStrike">
              <a:solidFill>
                <a:srgbClr val="000000"/>
              </a:solidFill>
              <a:latin typeface="DM Sans"/>
              <a:ea typeface="DM Sans"/>
              <a:cs typeface="DM Sans"/>
              <a:sym typeface="DM Sans"/>
            </a:endParaRPr>
          </a:p>
        </p:txBody>
      </p:sp>
      <p:sp>
        <p:nvSpPr>
          <p:cNvPr id="974" name="Google Shape;974;p12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975" name="Google Shape;975;p128"/>
          <p:cNvSpPr txBox="1"/>
          <p:nvPr/>
        </p:nvSpPr>
        <p:spPr>
          <a:xfrm>
            <a:off x="465275" y="1456200"/>
            <a:ext cx="3962400" cy="34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K means</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algoritmo de aprendizaje no supervisado que se utiliza para resolver problemas de agrupamiento por medio de una serie de grupos, definidos por la letra "k", que se fija de antemano por medio de un proceso iterativo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DBSCAN</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algoritmo de agrupamiento basado en la densidad que funciona asumiendo que los agrupamientos son regiones densas en el espacio separadas por regiones de menor densidad.</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rgbClr val="000000"/>
              </a:solidFill>
              <a:latin typeface="DM Sans"/>
              <a:ea typeface="DM Sans"/>
              <a:cs typeface="DM Sans"/>
              <a:sym typeface="DM Sans"/>
            </a:endParaRPr>
          </a:p>
        </p:txBody>
      </p:sp>
      <p:sp>
        <p:nvSpPr>
          <p:cNvPr id="976" name="Google Shape;976;p128"/>
          <p:cNvSpPr txBox="1"/>
          <p:nvPr/>
        </p:nvSpPr>
        <p:spPr>
          <a:xfrm>
            <a:off x="4502000" y="1456200"/>
            <a:ext cx="3962400" cy="258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HDBSCAN</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600">
                <a:solidFill>
                  <a:schemeClr val="dk1"/>
                </a:solidFill>
                <a:latin typeface="DM Sans"/>
                <a:ea typeface="DM Sans"/>
                <a:cs typeface="DM Sans"/>
                <a:sym typeface="DM Sans"/>
              </a:rPr>
              <a:t>a</a:t>
            </a:r>
            <a:r>
              <a:rPr lang="es" sz="1350">
                <a:solidFill>
                  <a:schemeClr val="dk1"/>
                </a:solidFill>
                <a:latin typeface="DM Sans"/>
                <a:ea typeface="DM Sans"/>
                <a:cs typeface="DM Sans"/>
                <a:sym typeface="DM Sans"/>
              </a:rPr>
              <a:t>lgoritmo de clustering o agrupamiento </a:t>
            </a:r>
            <a:r>
              <a:rPr b="1" lang="es" sz="1350">
                <a:solidFill>
                  <a:schemeClr val="dk1"/>
                </a:solidFill>
                <a:latin typeface="DM Sans"/>
                <a:ea typeface="DM Sans"/>
                <a:cs typeface="DM Sans"/>
                <a:sym typeface="DM Sans"/>
              </a:rPr>
              <a:t>basado en la densidad</a:t>
            </a:r>
            <a:r>
              <a:rPr lang="es" sz="1350">
                <a:solidFill>
                  <a:schemeClr val="dk1"/>
                </a:solidFill>
                <a:latin typeface="DM Sans"/>
                <a:ea typeface="DM Sans"/>
                <a:cs typeface="DM Sans"/>
                <a:sym typeface="DM Sans"/>
              </a:rPr>
              <a:t> que puede ser utilizado para </a:t>
            </a:r>
            <a:r>
              <a:rPr b="1" lang="es" sz="1350">
                <a:solidFill>
                  <a:schemeClr val="dk1"/>
                </a:solidFill>
                <a:latin typeface="DM Sans"/>
                <a:ea typeface="DM Sans"/>
                <a:cs typeface="DM Sans"/>
                <a:sym typeface="DM Sans"/>
              </a:rPr>
              <a:t>identificar clústeres de cualquier forma en un conjunto de datos que contiene ruido y valores atípicos.</a:t>
            </a:r>
            <a:r>
              <a:rPr lang="es" sz="1350">
                <a:solidFill>
                  <a:schemeClr val="dk1"/>
                </a:solidFill>
                <a:latin typeface="DM Sans"/>
                <a:ea typeface="DM Sans"/>
                <a:cs typeface="DM Sans"/>
                <a:sym typeface="DM Sans"/>
              </a:rPr>
              <a:t> La idea básica detrás del enfoque de agrupamiento basado en la densidad se deriva de un método intuitivo de agrupamiento humano.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II</a:t>
            </a:r>
            <a:endParaRPr i="0" sz="4000" u="none" cap="none" strike="noStrike">
              <a:solidFill>
                <a:schemeClr val="lt1"/>
              </a:solidFill>
              <a:latin typeface="DM Sans"/>
              <a:ea typeface="DM Sans"/>
              <a:cs typeface="DM Sans"/>
              <a:sym typeface="DM Sans"/>
            </a:endParaRPr>
          </a:p>
        </p:txBody>
      </p:sp>
      <p:sp>
        <p:nvSpPr>
          <p:cNvPr id="987" name="Google Shape;987;p130"/>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K means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DBSCAN</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HDBSCAN</a:t>
            </a:r>
            <a:endParaRPr sz="1350">
              <a:solidFill>
                <a:schemeClr val="lt1"/>
              </a:solidFill>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31"/>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id="997" name="Google Shape;997;p132"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9"/>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191" name="Google Shape;191;p3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2" name="Google Shape;192;p39"/>
          <p:cNvSpPr txBox="1"/>
          <p:nvPr/>
        </p:nvSpPr>
        <p:spPr>
          <a:xfrm>
            <a:off x="558500" y="3162850"/>
            <a:ext cx="3852900" cy="785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1) </a:t>
            </a:r>
            <a:r>
              <a:rPr lang="es" sz="1300">
                <a:solidFill>
                  <a:schemeClr val="dk1"/>
                </a:solidFill>
                <a:latin typeface="DM Sans"/>
                <a:ea typeface="DM Sans"/>
                <a:cs typeface="DM Sans"/>
                <a:sym typeface="DM Sans"/>
              </a:rPr>
              <a:t>Imaginemos que tenemos dos grupos (Verde y Rojo). La línea naranja en este caso funciona como punto límite para decisión</a:t>
            </a:r>
            <a:endParaRPr sz="1300">
              <a:solidFill>
                <a:schemeClr val="dk1"/>
              </a:solidFill>
              <a:latin typeface="DM Sans"/>
              <a:ea typeface="DM Sans"/>
              <a:cs typeface="DM Sans"/>
              <a:sym typeface="DM Sans"/>
            </a:endParaRPr>
          </a:p>
        </p:txBody>
      </p:sp>
      <p:pic>
        <p:nvPicPr>
          <p:cNvPr id="193" name="Google Shape;193;p39"/>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194" name="Google Shape;194;p39"/>
          <p:cNvPicPr preferRelativeResize="0"/>
          <p:nvPr/>
        </p:nvPicPr>
        <p:blipFill>
          <a:blip r:embed="rId4">
            <a:alphaModFix/>
          </a:blip>
          <a:stretch>
            <a:fillRect/>
          </a:stretch>
        </p:blipFill>
        <p:spPr>
          <a:xfrm>
            <a:off x="558450" y="1360575"/>
            <a:ext cx="3853001" cy="1464025"/>
          </a:xfrm>
          <a:prstGeom prst="rect">
            <a:avLst/>
          </a:prstGeom>
          <a:noFill/>
          <a:ln>
            <a:noFill/>
          </a:ln>
        </p:spPr>
      </p:pic>
      <p:pic>
        <p:nvPicPr>
          <p:cNvPr id="195" name="Google Shape;195;p39"/>
          <p:cNvPicPr preferRelativeResize="0"/>
          <p:nvPr/>
        </p:nvPicPr>
        <p:blipFill>
          <a:blip r:embed="rId5">
            <a:alphaModFix/>
          </a:blip>
          <a:stretch>
            <a:fillRect/>
          </a:stretch>
        </p:blipFill>
        <p:spPr>
          <a:xfrm>
            <a:off x="4592000" y="1360575"/>
            <a:ext cx="3956755" cy="1579300"/>
          </a:xfrm>
          <a:prstGeom prst="rect">
            <a:avLst/>
          </a:prstGeom>
          <a:noFill/>
          <a:ln>
            <a:noFill/>
          </a:ln>
        </p:spPr>
      </p:pic>
      <p:sp>
        <p:nvSpPr>
          <p:cNvPr id="196" name="Google Shape;196;p39"/>
          <p:cNvSpPr txBox="1"/>
          <p:nvPr/>
        </p:nvSpPr>
        <p:spPr>
          <a:xfrm>
            <a:off x="4643925" y="3162850"/>
            <a:ext cx="3852900" cy="585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latin typeface="DM Sans"/>
                <a:ea typeface="DM Sans"/>
                <a:cs typeface="DM Sans"/>
                <a:sym typeface="DM Sans"/>
              </a:rPr>
              <a:t>2) Pero </a:t>
            </a:r>
            <a:r>
              <a:rPr lang="es" sz="1300">
                <a:solidFill>
                  <a:schemeClr val="dk1"/>
                </a:solidFill>
                <a:latin typeface="DM Sans"/>
                <a:ea typeface="DM Sans"/>
                <a:cs typeface="DM Sans"/>
                <a:sym typeface="DM Sans"/>
              </a:rPr>
              <a:t>qué</a:t>
            </a:r>
            <a:r>
              <a:rPr lang="es" sz="1300">
                <a:solidFill>
                  <a:schemeClr val="dk1"/>
                </a:solidFill>
                <a:latin typeface="DM Sans"/>
                <a:ea typeface="DM Sans"/>
                <a:cs typeface="DM Sans"/>
                <a:sym typeface="DM Sans"/>
              </a:rPr>
              <a:t> pasa si tenemos un punto muy cerca del límite de decisión</a:t>
            </a:r>
            <a:endParaRPr sz="13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0"/>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02" name="Google Shape;202;p4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3" name="Google Shape;203;p40"/>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04" name="Google Shape;204;p40"/>
          <p:cNvPicPr preferRelativeResize="0"/>
          <p:nvPr/>
        </p:nvPicPr>
        <p:blipFill>
          <a:blip r:embed="rId4">
            <a:alphaModFix/>
          </a:blip>
          <a:stretch>
            <a:fillRect/>
          </a:stretch>
        </p:blipFill>
        <p:spPr>
          <a:xfrm>
            <a:off x="475188" y="1074413"/>
            <a:ext cx="4737775" cy="1117250"/>
          </a:xfrm>
          <a:prstGeom prst="rect">
            <a:avLst/>
          </a:prstGeom>
          <a:noFill/>
          <a:ln>
            <a:noFill/>
          </a:ln>
        </p:spPr>
      </p:pic>
      <p:sp>
        <p:nvSpPr>
          <p:cNvPr id="205" name="Google Shape;205;p40"/>
          <p:cNvSpPr txBox="1"/>
          <p:nvPr/>
        </p:nvSpPr>
        <p:spPr>
          <a:xfrm>
            <a:off x="626013" y="2068175"/>
            <a:ext cx="44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3) En este caso lo podríamos clasificar como verde pero no tiene mucho sentido en este caso</a:t>
            </a:r>
            <a:endParaRPr>
              <a:latin typeface="DM Sans"/>
              <a:ea typeface="DM Sans"/>
              <a:cs typeface="DM Sans"/>
              <a:sym typeface="DM Sans"/>
            </a:endParaRPr>
          </a:p>
        </p:txBody>
      </p:sp>
      <p:sp>
        <p:nvSpPr>
          <p:cNvPr id="206" name="Google Shape;206;p40"/>
          <p:cNvSpPr txBox="1"/>
          <p:nvPr/>
        </p:nvSpPr>
        <p:spPr>
          <a:xfrm>
            <a:off x="5546988" y="1448850"/>
            <a:ext cx="3252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DM Sans"/>
                <a:ea typeface="DM Sans"/>
                <a:cs typeface="DM Sans"/>
                <a:sym typeface="DM Sans"/>
              </a:rPr>
              <a:t>Podemos hacer esta clasificación de una mejor forma?</a:t>
            </a:r>
            <a:endParaRPr b="1" sz="1600">
              <a:latin typeface="DM Sans"/>
              <a:ea typeface="DM Sans"/>
              <a:cs typeface="DM Sans"/>
              <a:sym typeface="DM Sans"/>
            </a:endParaRPr>
          </a:p>
        </p:txBody>
      </p:sp>
      <p:pic>
        <p:nvPicPr>
          <p:cNvPr id="207" name="Google Shape;207;p40"/>
          <p:cNvPicPr preferRelativeResize="0"/>
          <p:nvPr/>
        </p:nvPicPr>
        <p:blipFill>
          <a:blip r:embed="rId5">
            <a:alphaModFix/>
          </a:blip>
          <a:stretch>
            <a:fillRect/>
          </a:stretch>
        </p:blipFill>
        <p:spPr>
          <a:xfrm>
            <a:off x="568900" y="2705400"/>
            <a:ext cx="4047250" cy="1290075"/>
          </a:xfrm>
          <a:prstGeom prst="rect">
            <a:avLst/>
          </a:prstGeom>
          <a:noFill/>
          <a:ln>
            <a:noFill/>
          </a:ln>
        </p:spPr>
      </p:pic>
      <p:sp>
        <p:nvSpPr>
          <p:cNvPr id="208" name="Google Shape;208;p40"/>
          <p:cNvSpPr txBox="1"/>
          <p:nvPr/>
        </p:nvSpPr>
        <p:spPr>
          <a:xfrm>
            <a:off x="473350" y="3915375"/>
            <a:ext cx="41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Podemos enfocarnos en las observaciones cerca a los límites de los dos grupos</a:t>
            </a:r>
            <a:endParaRPr>
              <a:latin typeface="DM Sans"/>
              <a:ea typeface="DM Sans"/>
              <a:cs typeface="DM Sans"/>
              <a:sym typeface="DM Sans"/>
            </a:endParaRPr>
          </a:p>
        </p:txBody>
      </p:sp>
      <p:pic>
        <p:nvPicPr>
          <p:cNvPr id="209" name="Google Shape;209;p40"/>
          <p:cNvPicPr preferRelativeResize="0"/>
          <p:nvPr/>
        </p:nvPicPr>
        <p:blipFill>
          <a:blip r:embed="rId6">
            <a:alphaModFix/>
          </a:blip>
          <a:stretch>
            <a:fillRect/>
          </a:stretch>
        </p:blipFill>
        <p:spPr>
          <a:xfrm>
            <a:off x="4754325" y="2673006"/>
            <a:ext cx="3889276" cy="1354870"/>
          </a:xfrm>
          <a:prstGeom prst="rect">
            <a:avLst/>
          </a:prstGeom>
          <a:noFill/>
          <a:ln>
            <a:noFill/>
          </a:ln>
        </p:spPr>
      </p:pic>
      <p:sp>
        <p:nvSpPr>
          <p:cNvPr id="210" name="Google Shape;210;p40"/>
          <p:cNvSpPr txBox="1"/>
          <p:nvPr/>
        </p:nvSpPr>
        <p:spPr>
          <a:xfrm>
            <a:off x="4607075" y="3915375"/>
            <a:ext cx="41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Para ello podemos usar el valor del punto medio entre esos dos puntos</a:t>
            </a:r>
            <a:endParaRPr>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16" name="Google Shape;216;p4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7" name="Google Shape;217;p41"/>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218" name="Google Shape;218;p41"/>
          <p:cNvSpPr txBox="1"/>
          <p:nvPr/>
        </p:nvSpPr>
        <p:spPr>
          <a:xfrm>
            <a:off x="858950" y="1335138"/>
            <a:ext cx="37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TERMINOLOGÍA</a:t>
            </a:r>
            <a:endParaRPr b="1"/>
          </a:p>
        </p:txBody>
      </p:sp>
      <p:pic>
        <p:nvPicPr>
          <p:cNvPr id="219" name="Google Shape;219;p41"/>
          <p:cNvPicPr preferRelativeResize="0"/>
          <p:nvPr/>
        </p:nvPicPr>
        <p:blipFill>
          <a:blip r:embed="rId4">
            <a:alphaModFix/>
          </a:blip>
          <a:stretch>
            <a:fillRect/>
          </a:stretch>
        </p:blipFill>
        <p:spPr>
          <a:xfrm>
            <a:off x="635212" y="1735338"/>
            <a:ext cx="4228682" cy="1277775"/>
          </a:xfrm>
          <a:prstGeom prst="rect">
            <a:avLst/>
          </a:prstGeom>
          <a:noFill/>
          <a:ln>
            <a:noFill/>
          </a:ln>
        </p:spPr>
      </p:pic>
      <p:sp>
        <p:nvSpPr>
          <p:cNvPr id="220" name="Google Shape;220;p41"/>
          <p:cNvSpPr txBox="1"/>
          <p:nvPr/>
        </p:nvSpPr>
        <p:spPr>
          <a:xfrm>
            <a:off x="569625" y="3188475"/>
            <a:ext cx="4601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latin typeface="DM Sans"/>
                <a:ea typeface="DM Sans"/>
                <a:cs typeface="DM Sans"/>
                <a:sym typeface="DM Sans"/>
              </a:rPr>
              <a:t>La distancia más corta entre las observaciones y el </a:t>
            </a:r>
            <a:r>
              <a:rPr lang="es" sz="1500">
                <a:latin typeface="DM Sans"/>
                <a:ea typeface="DM Sans"/>
                <a:cs typeface="DM Sans"/>
                <a:sym typeface="DM Sans"/>
              </a:rPr>
              <a:t>threshold</a:t>
            </a:r>
            <a:r>
              <a:rPr lang="es" sz="1500">
                <a:latin typeface="DM Sans"/>
                <a:ea typeface="DM Sans"/>
                <a:cs typeface="DM Sans"/>
                <a:sym typeface="DM Sans"/>
              </a:rPr>
              <a:t> se conoce como </a:t>
            </a:r>
            <a:r>
              <a:rPr b="1" lang="es" sz="1500">
                <a:latin typeface="DM Sans"/>
                <a:ea typeface="DM Sans"/>
                <a:cs typeface="DM Sans"/>
                <a:sym typeface="DM Sans"/>
              </a:rPr>
              <a:t>margen </a:t>
            </a:r>
            <a:r>
              <a:rPr lang="es" sz="1500">
                <a:latin typeface="DM Sans"/>
                <a:ea typeface="DM Sans"/>
                <a:cs typeface="DM Sans"/>
                <a:sym typeface="DM Sans"/>
              </a:rPr>
              <a:t>esto se conoce como </a:t>
            </a:r>
            <a:r>
              <a:rPr b="1" lang="es" sz="1500">
                <a:latin typeface="DM Sans"/>
                <a:ea typeface="DM Sans"/>
                <a:cs typeface="DM Sans"/>
                <a:sym typeface="DM Sans"/>
              </a:rPr>
              <a:t>Maximal Margin Classifier</a:t>
            </a:r>
            <a:endParaRPr b="1" sz="1500">
              <a:latin typeface="DM Sans"/>
              <a:ea typeface="DM Sans"/>
              <a:cs typeface="DM Sans"/>
              <a:sym typeface="DM Sans"/>
            </a:endParaRPr>
          </a:p>
        </p:txBody>
      </p:sp>
      <p:sp>
        <p:nvSpPr>
          <p:cNvPr id="221" name="Google Shape;221;p41"/>
          <p:cNvSpPr txBox="1"/>
          <p:nvPr/>
        </p:nvSpPr>
        <p:spPr>
          <a:xfrm>
            <a:off x="4925975" y="1567300"/>
            <a:ext cx="368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Para recordar el </a:t>
            </a:r>
            <a:r>
              <a:rPr b="1" lang="es">
                <a:latin typeface="DM Sans"/>
                <a:ea typeface="DM Sans"/>
                <a:cs typeface="DM Sans"/>
                <a:sym typeface="DM Sans"/>
              </a:rPr>
              <a:t>margen </a:t>
            </a:r>
            <a:r>
              <a:rPr lang="es">
                <a:latin typeface="DM Sans"/>
                <a:ea typeface="DM Sans"/>
                <a:cs typeface="DM Sans"/>
                <a:sym typeface="DM Sans"/>
              </a:rPr>
              <a:t>en teoría debe ser igual en ambos lados del </a:t>
            </a:r>
            <a:r>
              <a:rPr lang="es">
                <a:latin typeface="DM Sans"/>
                <a:ea typeface="DM Sans"/>
                <a:cs typeface="DM Sans"/>
                <a:sym typeface="DM Sans"/>
              </a:rPr>
              <a:t>threshold</a:t>
            </a:r>
            <a:r>
              <a:rPr lang="es">
                <a:latin typeface="DM Sans"/>
                <a:ea typeface="DM Sans"/>
                <a:cs typeface="DM Sans"/>
                <a:sym typeface="DM Sans"/>
              </a:rPr>
              <a:t> para que se tenga una buena clasificación </a:t>
            </a:r>
            <a:endParaRPr>
              <a:latin typeface="DM Sans"/>
              <a:ea typeface="DM Sans"/>
              <a:cs typeface="DM Sans"/>
              <a:sym typeface="DM Sans"/>
            </a:endParaRPr>
          </a:p>
        </p:txBody>
      </p:sp>
      <p:pic>
        <p:nvPicPr>
          <p:cNvPr id="222" name="Google Shape;222;p41"/>
          <p:cNvPicPr preferRelativeResize="0"/>
          <p:nvPr/>
        </p:nvPicPr>
        <p:blipFill>
          <a:blip r:embed="rId5">
            <a:alphaModFix/>
          </a:blip>
          <a:stretch>
            <a:fillRect/>
          </a:stretch>
        </p:blipFill>
        <p:spPr>
          <a:xfrm>
            <a:off x="4879625" y="2406660"/>
            <a:ext cx="3781200" cy="1162440"/>
          </a:xfrm>
          <a:prstGeom prst="rect">
            <a:avLst/>
          </a:prstGeom>
          <a:noFill/>
          <a:ln>
            <a:noFill/>
          </a:ln>
        </p:spPr>
      </p:pic>
      <p:sp>
        <p:nvSpPr>
          <p:cNvPr id="223" name="Google Shape;223;p41"/>
          <p:cNvSpPr txBox="1"/>
          <p:nvPr/>
        </p:nvSpPr>
        <p:spPr>
          <a:xfrm>
            <a:off x="4998025" y="3577150"/>
            <a:ext cx="38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Pero no siempre funciona bien! </a:t>
            </a:r>
            <a:r>
              <a:rPr b="1" lang="es">
                <a:latin typeface="DM Sans"/>
                <a:ea typeface="DM Sans"/>
                <a:cs typeface="DM Sans"/>
                <a:sym typeface="DM Sans"/>
              </a:rPr>
              <a:t>OUTLIERS</a:t>
            </a:r>
            <a:endParaRPr b="1">
              <a:latin typeface="DM Sans"/>
              <a:ea typeface="DM Sans"/>
              <a:cs typeface="DM Sans"/>
              <a:sym typeface="DM Sans"/>
            </a:endParaRPr>
          </a:p>
          <a:p>
            <a:pPr indent="0" lvl="0" marL="0" rtl="0" algn="l">
              <a:spcBef>
                <a:spcPts val="0"/>
              </a:spcBef>
              <a:spcAft>
                <a:spcPts val="0"/>
              </a:spcAft>
              <a:buNone/>
            </a:pPr>
            <a:r>
              <a:rPr b="1" lang="es">
                <a:solidFill>
                  <a:srgbClr val="FF0000"/>
                </a:solidFill>
                <a:latin typeface="DM Sans"/>
                <a:ea typeface="DM Sans"/>
                <a:cs typeface="DM Sans"/>
                <a:sym typeface="DM Sans"/>
              </a:rPr>
              <a:t>PORQUE EN ESTE CASO NO FUNCIONA?</a:t>
            </a:r>
            <a:endParaRPr b="1">
              <a:solidFill>
                <a:srgbClr val="FF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29" name="Google Shape;229;p4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0" name="Google Shape;230;p42"/>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31" name="Google Shape;231;p42"/>
          <p:cNvPicPr preferRelativeResize="0"/>
          <p:nvPr/>
        </p:nvPicPr>
        <p:blipFill>
          <a:blip r:embed="rId4">
            <a:alphaModFix/>
          </a:blip>
          <a:stretch>
            <a:fillRect/>
          </a:stretch>
        </p:blipFill>
        <p:spPr>
          <a:xfrm>
            <a:off x="473350" y="1024125"/>
            <a:ext cx="4281351" cy="1420375"/>
          </a:xfrm>
          <a:prstGeom prst="rect">
            <a:avLst/>
          </a:prstGeom>
          <a:noFill/>
          <a:ln>
            <a:noFill/>
          </a:ln>
        </p:spPr>
      </p:pic>
      <p:sp>
        <p:nvSpPr>
          <p:cNvPr id="232" name="Google Shape;232;p42"/>
          <p:cNvSpPr txBox="1"/>
          <p:nvPr/>
        </p:nvSpPr>
        <p:spPr>
          <a:xfrm>
            <a:off x="475200" y="2344900"/>
            <a:ext cx="395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 este caso esa metodología no funciona tan bien y es porque los </a:t>
            </a:r>
            <a:r>
              <a:rPr b="1" lang="es">
                <a:latin typeface="DM Sans"/>
                <a:ea typeface="DM Sans"/>
                <a:cs typeface="DM Sans"/>
                <a:sym typeface="DM Sans"/>
              </a:rPr>
              <a:t>Maximal Margin Classifiers </a:t>
            </a:r>
            <a:r>
              <a:rPr lang="es">
                <a:latin typeface="DM Sans"/>
                <a:ea typeface="DM Sans"/>
                <a:cs typeface="DM Sans"/>
                <a:sym typeface="DM Sans"/>
              </a:rPr>
              <a:t>son muy sensibles a OUTLIERS</a:t>
            </a:r>
            <a:endParaRPr>
              <a:latin typeface="DM Sans"/>
              <a:ea typeface="DM Sans"/>
              <a:cs typeface="DM Sans"/>
              <a:sym typeface="DM Sans"/>
            </a:endParaRPr>
          </a:p>
        </p:txBody>
      </p:sp>
      <p:pic>
        <p:nvPicPr>
          <p:cNvPr id="233" name="Google Shape;233;p42"/>
          <p:cNvPicPr preferRelativeResize="0"/>
          <p:nvPr/>
        </p:nvPicPr>
        <p:blipFill>
          <a:blip r:embed="rId5">
            <a:alphaModFix/>
          </a:blip>
          <a:stretch>
            <a:fillRect/>
          </a:stretch>
        </p:blipFill>
        <p:spPr>
          <a:xfrm>
            <a:off x="4754700" y="1397875"/>
            <a:ext cx="3950049" cy="1199250"/>
          </a:xfrm>
          <a:prstGeom prst="rect">
            <a:avLst/>
          </a:prstGeom>
          <a:noFill/>
          <a:ln>
            <a:noFill/>
          </a:ln>
        </p:spPr>
      </p:pic>
      <p:sp>
        <p:nvSpPr>
          <p:cNvPr id="234" name="Google Shape;234;p42"/>
          <p:cNvSpPr txBox="1"/>
          <p:nvPr/>
        </p:nvSpPr>
        <p:spPr>
          <a:xfrm>
            <a:off x="4606750" y="2444500"/>
            <a:ext cx="403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Elegir una zona límite que no sea sensible a outliers se conoce como </a:t>
            </a:r>
            <a:r>
              <a:rPr b="1" lang="es">
                <a:latin typeface="DM Sans"/>
                <a:ea typeface="DM Sans"/>
                <a:cs typeface="DM Sans"/>
                <a:sym typeface="DM Sans"/>
              </a:rPr>
              <a:t>Bias/Variance Tradeoff </a:t>
            </a:r>
            <a:r>
              <a:rPr lang="es">
                <a:latin typeface="DM Sans"/>
                <a:ea typeface="DM Sans"/>
                <a:cs typeface="DM Sans"/>
                <a:sym typeface="DM Sans"/>
              </a:rPr>
              <a:t>y el límite se conoce como </a:t>
            </a:r>
            <a:r>
              <a:rPr b="1" lang="es">
                <a:latin typeface="DM Sans"/>
                <a:ea typeface="DM Sans"/>
                <a:cs typeface="DM Sans"/>
                <a:sym typeface="DM Sans"/>
              </a:rPr>
              <a:t>Soft margin</a:t>
            </a:r>
            <a:endParaRPr b="1">
              <a:latin typeface="DM Sans"/>
              <a:ea typeface="DM Sans"/>
              <a:cs typeface="DM Sans"/>
              <a:sym typeface="DM Sans"/>
            </a:endParaRPr>
          </a:p>
        </p:txBody>
      </p:sp>
      <p:pic>
        <p:nvPicPr>
          <p:cNvPr id="235" name="Google Shape;235;p42"/>
          <p:cNvPicPr preferRelativeResize="0"/>
          <p:nvPr/>
        </p:nvPicPr>
        <p:blipFill>
          <a:blip r:embed="rId6">
            <a:alphaModFix/>
          </a:blip>
          <a:stretch>
            <a:fillRect/>
          </a:stretch>
        </p:blipFill>
        <p:spPr>
          <a:xfrm>
            <a:off x="473355" y="3377363"/>
            <a:ext cx="4547170" cy="1420375"/>
          </a:xfrm>
          <a:prstGeom prst="rect">
            <a:avLst/>
          </a:prstGeom>
          <a:noFill/>
          <a:ln>
            <a:noFill/>
          </a:ln>
        </p:spPr>
      </p:pic>
      <p:sp>
        <p:nvSpPr>
          <p:cNvPr id="236" name="Google Shape;236;p42"/>
          <p:cNvSpPr txBox="1"/>
          <p:nvPr/>
        </p:nvSpPr>
        <p:spPr>
          <a:xfrm>
            <a:off x="5159425" y="3560900"/>
            <a:ext cx="329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Support Vector Classifier</a:t>
            </a:r>
            <a:r>
              <a:rPr lang="es">
                <a:latin typeface="DM Sans"/>
                <a:ea typeface="DM Sans"/>
                <a:cs typeface="DM Sans"/>
                <a:sym typeface="DM Sans"/>
              </a:rPr>
              <a:t> viene del hecho que se usó un </a:t>
            </a:r>
            <a:r>
              <a:rPr b="1" lang="es">
                <a:latin typeface="DM Sans"/>
                <a:ea typeface="DM Sans"/>
                <a:cs typeface="DM Sans"/>
                <a:sym typeface="DM Sans"/>
              </a:rPr>
              <a:t>soft margin </a:t>
            </a:r>
            <a:r>
              <a:rPr lang="es">
                <a:latin typeface="DM Sans"/>
                <a:ea typeface="DM Sans"/>
                <a:cs typeface="DM Sans"/>
                <a:sym typeface="DM Sans"/>
              </a:rPr>
              <a:t>por medio de </a:t>
            </a:r>
            <a:r>
              <a:rPr b="1" lang="es">
                <a:latin typeface="DM Sans"/>
                <a:ea typeface="DM Sans"/>
                <a:cs typeface="DM Sans"/>
                <a:sym typeface="DM Sans"/>
              </a:rPr>
              <a:t>support vectors</a:t>
            </a:r>
            <a:endParaRPr b="1">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42" name="Google Shape;242;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3" name="Google Shape;243;p43"/>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44" name="Google Shape;244;p43"/>
          <p:cNvPicPr preferRelativeResize="0"/>
          <p:nvPr/>
        </p:nvPicPr>
        <p:blipFill>
          <a:blip r:embed="rId4">
            <a:alphaModFix/>
          </a:blip>
          <a:stretch>
            <a:fillRect/>
          </a:stretch>
        </p:blipFill>
        <p:spPr>
          <a:xfrm>
            <a:off x="570475" y="1408275"/>
            <a:ext cx="4046850" cy="2674925"/>
          </a:xfrm>
          <a:prstGeom prst="rect">
            <a:avLst/>
          </a:prstGeom>
          <a:noFill/>
          <a:ln>
            <a:noFill/>
          </a:ln>
        </p:spPr>
      </p:pic>
      <p:pic>
        <p:nvPicPr>
          <p:cNvPr id="245" name="Google Shape;245;p43"/>
          <p:cNvPicPr preferRelativeResize="0"/>
          <p:nvPr/>
        </p:nvPicPr>
        <p:blipFill>
          <a:blip r:embed="rId5">
            <a:alphaModFix/>
          </a:blip>
          <a:stretch>
            <a:fillRect/>
          </a:stretch>
        </p:blipFill>
        <p:spPr>
          <a:xfrm>
            <a:off x="4802350" y="1408275"/>
            <a:ext cx="3633137" cy="267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51" name="Google Shape;251;p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2" name="Google Shape;252;p44"/>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53" name="Google Shape;253;p44"/>
          <p:cNvPicPr preferRelativeResize="0"/>
          <p:nvPr/>
        </p:nvPicPr>
        <p:blipFill>
          <a:blip r:embed="rId4">
            <a:alphaModFix/>
          </a:blip>
          <a:stretch>
            <a:fillRect/>
          </a:stretch>
        </p:blipFill>
        <p:spPr>
          <a:xfrm>
            <a:off x="1038775" y="1566225"/>
            <a:ext cx="3356900" cy="2449800"/>
          </a:xfrm>
          <a:prstGeom prst="rect">
            <a:avLst/>
          </a:prstGeom>
          <a:noFill/>
          <a:ln>
            <a:noFill/>
          </a:ln>
        </p:spPr>
      </p:pic>
      <p:sp>
        <p:nvSpPr>
          <p:cNvPr id="254" name="Google Shape;254;p44"/>
          <p:cNvSpPr txBox="1"/>
          <p:nvPr/>
        </p:nvSpPr>
        <p:spPr>
          <a:xfrm>
            <a:off x="4748100" y="2056700"/>
            <a:ext cx="3012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latin typeface="DM Sans"/>
                <a:ea typeface="DM Sans"/>
                <a:cs typeface="DM Sans"/>
                <a:sym typeface="DM Sans"/>
              </a:rPr>
              <a:t>Las observaciones que quedan dentro del </a:t>
            </a:r>
            <a:r>
              <a:rPr b="1" lang="es" sz="1600">
                <a:latin typeface="DM Sans"/>
                <a:ea typeface="DM Sans"/>
                <a:cs typeface="DM Sans"/>
                <a:sym typeface="DM Sans"/>
              </a:rPr>
              <a:t>soft margin</a:t>
            </a:r>
            <a:r>
              <a:rPr lang="es" sz="1600">
                <a:latin typeface="DM Sans"/>
                <a:ea typeface="DM Sans"/>
                <a:cs typeface="DM Sans"/>
                <a:sym typeface="DM Sans"/>
              </a:rPr>
              <a:t> quedan mal clasificadas.</a:t>
            </a:r>
            <a:endParaRPr sz="160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60" name="Google Shape;260;p4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1" name="Google Shape;261;p45"/>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62" name="Google Shape;262;p45"/>
          <p:cNvPicPr preferRelativeResize="0"/>
          <p:nvPr/>
        </p:nvPicPr>
        <p:blipFill>
          <a:blip r:embed="rId4">
            <a:alphaModFix/>
          </a:blip>
          <a:stretch>
            <a:fillRect/>
          </a:stretch>
        </p:blipFill>
        <p:spPr>
          <a:xfrm>
            <a:off x="475200" y="1453300"/>
            <a:ext cx="3892824" cy="2358525"/>
          </a:xfrm>
          <a:prstGeom prst="rect">
            <a:avLst/>
          </a:prstGeom>
          <a:noFill/>
          <a:ln>
            <a:noFill/>
          </a:ln>
        </p:spPr>
      </p:pic>
      <p:pic>
        <p:nvPicPr>
          <p:cNvPr id="263" name="Google Shape;263;p45"/>
          <p:cNvPicPr preferRelativeResize="0"/>
          <p:nvPr/>
        </p:nvPicPr>
        <p:blipFill>
          <a:blip r:embed="rId5">
            <a:alphaModFix/>
          </a:blip>
          <a:stretch>
            <a:fillRect/>
          </a:stretch>
        </p:blipFill>
        <p:spPr>
          <a:xfrm>
            <a:off x="4750775" y="1458463"/>
            <a:ext cx="3892825" cy="222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69" name="Google Shape;269;p4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0" name="Google Shape;270;p46"/>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71" name="Google Shape;271;p46"/>
          <p:cNvPicPr preferRelativeResize="0"/>
          <p:nvPr/>
        </p:nvPicPr>
        <p:blipFill>
          <a:blip r:embed="rId4">
            <a:alphaModFix/>
          </a:blip>
          <a:stretch>
            <a:fillRect/>
          </a:stretch>
        </p:blipFill>
        <p:spPr>
          <a:xfrm>
            <a:off x="2348387" y="995437"/>
            <a:ext cx="3627101" cy="970975"/>
          </a:xfrm>
          <a:prstGeom prst="rect">
            <a:avLst/>
          </a:prstGeom>
          <a:noFill/>
          <a:ln>
            <a:noFill/>
          </a:ln>
        </p:spPr>
      </p:pic>
      <p:pic>
        <p:nvPicPr>
          <p:cNvPr id="272" name="Google Shape;272;p46"/>
          <p:cNvPicPr preferRelativeResize="0"/>
          <p:nvPr/>
        </p:nvPicPr>
        <p:blipFill>
          <a:blip r:embed="rId5">
            <a:alphaModFix/>
          </a:blip>
          <a:stretch>
            <a:fillRect/>
          </a:stretch>
        </p:blipFill>
        <p:spPr>
          <a:xfrm>
            <a:off x="1030637" y="2000989"/>
            <a:ext cx="3320971" cy="2360261"/>
          </a:xfrm>
          <a:prstGeom prst="rect">
            <a:avLst/>
          </a:prstGeom>
          <a:noFill/>
          <a:ln>
            <a:noFill/>
          </a:ln>
        </p:spPr>
      </p:pic>
      <p:sp>
        <p:nvSpPr>
          <p:cNvPr id="273" name="Google Shape;273;p46"/>
          <p:cNvSpPr txBox="1"/>
          <p:nvPr/>
        </p:nvSpPr>
        <p:spPr>
          <a:xfrm>
            <a:off x="5336450" y="2334525"/>
            <a:ext cx="2554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Cuando hay 4 o más dimensiones la máquina de soporte vectorial es un </a:t>
            </a:r>
            <a:r>
              <a:rPr b="1" lang="es">
                <a:latin typeface="DM Sans"/>
                <a:ea typeface="DM Sans"/>
                <a:cs typeface="DM Sans"/>
                <a:sym typeface="DM Sans"/>
              </a:rPr>
              <a:t>hiperplano </a:t>
            </a:r>
            <a:r>
              <a:rPr lang="es">
                <a:latin typeface="DM Sans"/>
                <a:ea typeface="DM Sans"/>
                <a:cs typeface="DM Sans"/>
                <a:sym typeface="DM Sans"/>
              </a:rPr>
              <a:t>así como en el caso 1D, 2D o 3D</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79" name="Google Shape;279;p4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0" name="Google Shape;280;p47"/>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281" name="Google Shape;281;p47"/>
          <p:cNvPicPr preferRelativeResize="0"/>
          <p:nvPr/>
        </p:nvPicPr>
        <p:blipFill>
          <a:blip r:embed="rId4">
            <a:alphaModFix/>
          </a:blip>
          <a:stretch>
            <a:fillRect/>
          </a:stretch>
        </p:blipFill>
        <p:spPr>
          <a:xfrm>
            <a:off x="475200" y="1250900"/>
            <a:ext cx="4507449" cy="1030850"/>
          </a:xfrm>
          <a:prstGeom prst="rect">
            <a:avLst/>
          </a:prstGeom>
          <a:noFill/>
          <a:ln>
            <a:noFill/>
          </a:ln>
        </p:spPr>
      </p:pic>
      <p:sp>
        <p:nvSpPr>
          <p:cNvPr id="282" name="Google Shape;282;p47"/>
          <p:cNvSpPr txBox="1"/>
          <p:nvPr/>
        </p:nvSpPr>
        <p:spPr>
          <a:xfrm>
            <a:off x="4871800" y="1450450"/>
            <a:ext cx="398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Las máquinas de soporte vectorial pueden manejar </a:t>
            </a:r>
            <a:r>
              <a:rPr b="1" lang="es">
                <a:latin typeface="DM Sans"/>
                <a:ea typeface="DM Sans"/>
                <a:cs typeface="DM Sans"/>
                <a:sym typeface="DM Sans"/>
              </a:rPr>
              <a:t>outliers </a:t>
            </a:r>
            <a:r>
              <a:rPr lang="es">
                <a:latin typeface="DM Sans"/>
                <a:ea typeface="DM Sans"/>
                <a:cs typeface="DM Sans"/>
                <a:sym typeface="DM Sans"/>
              </a:rPr>
              <a:t>y problemas de </a:t>
            </a:r>
            <a:r>
              <a:rPr b="1" lang="es">
                <a:latin typeface="DM Sans"/>
                <a:ea typeface="DM Sans"/>
                <a:cs typeface="DM Sans"/>
                <a:sym typeface="DM Sans"/>
              </a:rPr>
              <a:t>malas clasificaciones</a:t>
            </a:r>
            <a:endParaRPr b="1">
              <a:latin typeface="DM Sans"/>
              <a:ea typeface="DM Sans"/>
              <a:cs typeface="DM Sans"/>
              <a:sym typeface="DM Sans"/>
            </a:endParaRPr>
          </a:p>
        </p:txBody>
      </p:sp>
      <p:pic>
        <p:nvPicPr>
          <p:cNvPr id="283" name="Google Shape;283;p47"/>
          <p:cNvPicPr preferRelativeResize="0"/>
          <p:nvPr/>
        </p:nvPicPr>
        <p:blipFill>
          <a:blip r:embed="rId5">
            <a:alphaModFix/>
          </a:blip>
          <a:stretch>
            <a:fillRect/>
          </a:stretch>
        </p:blipFill>
        <p:spPr>
          <a:xfrm>
            <a:off x="980800" y="3288425"/>
            <a:ext cx="6486525" cy="790575"/>
          </a:xfrm>
          <a:prstGeom prst="rect">
            <a:avLst/>
          </a:prstGeom>
          <a:noFill/>
          <a:ln>
            <a:noFill/>
          </a:ln>
        </p:spPr>
      </p:pic>
      <p:sp>
        <p:nvSpPr>
          <p:cNvPr id="284" name="Google Shape;284;p47"/>
          <p:cNvSpPr txBox="1"/>
          <p:nvPr/>
        </p:nvSpPr>
        <p:spPr>
          <a:xfrm>
            <a:off x="671800" y="2457113"/>
            <a:ext cx="774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Ejemplo: </a:t>
            </a:r>
            <a:r>
              <a:rPr lang="es">
                <a:latin typeface="DM Sans"/>
                <a:ea typeface="DM Sans"/>
                <a:cs typeface="DM Sans"/>
                <a:sym typeface="DM Sans"/>
              </a:rPr>
              <a:t>Qué pasaría si tuviéramos este caso en el cual los puntos verdes representan pacientes recuperados y los rojo no recuperados (El medicamente solo funciona en las dosis apropiadas)</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0"/>
          <p:cNvSpPr txBox="1"/>
          <p:nvPr/>
        </p:nvSpPr>
        <p:spPr>
          <a:xfrm>
            <a:off x="1198950" y="1986388"/>
            <a:ext cx="7130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Algoritmos de clasificación y Regresión &amp; </a:t>
            </a:r>
            <a:r>
              <a:rPr b="1" lang="es" sz="4000">
                <a:solidFill>
                  <a:srgbClr val="EAFF6A"/>
                </a:solidFill>
                <a:latin typeface="DM Sans"/>
                <a:ea typeface="DM Sans"/>
                <a:cs typeface="DM Sans"/>
                <a:sym typeface="DM Sans"/>
              </a:rPr>
              <a:t>Algoritmos de Agrupación I</a:t>
            </a:r>
            <a:endParaRPr b="1" sz="4000">
              <a:solidFill>
                <a:srgbClr val="EAFF6A"/>
              </a:solidFill>
              <a:latin typeface="DM Sans"/>
              <a:ea typeface="DM Sans"/>
              <a:cs typeface="DM Sans"/>
              <a:sym typeface="DM Sans"/>
            </a:endParaRPr>
          </a:p>
        </p:txBody>
      </p:sp>
      <p:sp>
        <p:nvSpPr>
          <p:cNvPr id="95" name="Google Shape;95;p30"/>
          <p:cNvSpPr txBox="1"/>
          <p:nvPr/>
        </p:nvSpPr>
        <p:spPr>
          <a:xfrm>
            <a:off x="1461300" y="1310013"/>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22</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Máquinas de soporte vectorial </a:t>
            </a:r>
            <a:endParaRPr b="1" sz="4000">
              <a:solidFill>
                <a:schemeClr val="dk1"/>
              </a:solidFill>
              <a:latin typeface="DM Sans"/>
              <a:ea typeface="DM Sans"/>
              <a:cs typeface="DM Sans"/>
              <a:sym typeface="DM Sans"/>
            </a:endParaRPr>
          </a:p>
        </p:txBody>
      </p:sp>
      <p:sp>
        <p:nvSpPr>
          <p:cNvPr id="290" name="Google Shape;290;p4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1" name="Google Shape;291;p48"/>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292" name="Google Shape;292;p48"/>
          <p:cNvSpPr txBox="1"/>
          <p:nvPr/>
        </p:nvSpPr>
        <p:spPr>
          <a:xfrm>
            <a:off x="545250" y="1384600"/>
            <a:ext cx="805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En estos casos </a:t>
            </a:r>
            <a:r>
              <a:rPr b="1" lang="es">
                <a:solidFill>
                  <a:srgbClr val="000000"/>
                </a:solidFill>
                <a:latin typeface="DM Sans"/>
                <a:ea typeface="DM Sans"/>
                <a:cs typeface="DM Sans"/>
                <a:sym typeface="DM Sans"/>
              </a:rPr>
              <a:t>Maximal Margin Classifiers </a:t>
            </a:r>
            <a:r>
              <a:rPr lang="es">
                <a:solidFill>
                  <a:srgbClr val="000000"/>
                </a:solidFill>
                <a:latin typeface="DM Sans"/>
                <a:ea typeface="DM Sans"/>
                <a:cs typeface="DM Sans"/>
                <a:sym typeface="DM Sans"/>
              </a:rPr>
              <a:t>no funciona tan bien y hablamos de </a:t>
            </a:r>
            <a:r>
              <a:rPr b="1" lang="es">
                <a:solidFill>
                  <a:srgbClr val="000000"/>
                </a:solidFill>
                <a:latin typeface="DM Sans"/>
                <a:ea typeface="DM Sans"/>
                <a:cs typeface="DM Sans"/>
                <a:sym typeface="DM Sans"/>
              </a:rPr>
              <a:t>SVM (Support Vector Machines)</a:t>
            </a:r>
            <a:endParaRPr b="1">
              <a:latin typeface="DM Sans"/>
              <a:ea typeface="DM Sans"/>
              <a:cs typeface="DM Sans"/>
              <a:sym typeface="DM Sans"/>
            </a:endParaRPr>
          </a:p>
        </p:txBody>
      </p:sp>
      <p:pic>
        <p:nvPicPr>
          <p:cNvPr id="293" name="Google Shape;293;p48"/>
          <p:cNvPicPr preferRelativeResize="0"/>
          <p:nvPr/>
        </p:nvPicPr>
        <p:blipFill>
          <a:blip r:embed="rId4">
            <a:alphaModFix/>
          </a:blip>
          <a:stretch>
            <a:fillRect/>
          </a:stretch>
        </p:blipFill>
        <p:spPr>
          <a:xfrm>
            <a:off x="475200" y="2115075"/>
            <a:ext cx="2770344" cy="1993625"/>
          </a:xfrm>
          <a:prstGeom prst="rect">
            <a:avLst/>
          </a:prstGeom>
          <a:noFill/>
          <a:ln>
            <a:noFill/>
          </a:ln>
        </p:spPr>
      </p:pic>
      <p:sp>
        <p:nvSpPr>
          <p:cNvPr id="294" name="Google Shape;294;p48"/>
          <p:cNvSpPr/>
          <p:nvPr/>
        </p:nvSpPr>
        <p:spPr>
          <a:xfrm>
            <a:off x="2785850" y="2730400"/>
            <a:ext cx="929400" cy="448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8"/>
          <p:cNvPicPr preferRelativeResize="0"/>
          <p:nvPr/>
        </p:nvPicPr>
        <p:blipFill>
          <a:blip r:embed="rId5">
            <a:alphaModFix/>
          </a:blip>
          <a:stretch>
            <a:fillRect/>
          </a:stretch>
        </p:blipFill>
        <p:spPr>
          <a:xfrm>
            <a:off x="3715250" y="2073163"/>
            <a:ext cx="2699781" cy="2077450"/>
          </a:xfrm>
          <a:prstGeom prst="rect">
            <a:avLst/>
          </a:prstGeom>
          <a:noFill/>
          <a:ln>
            <a:noFill/>
          </a:ln>
        </p:spPr>
      </p:pic>
      <p:sp>
        <p:nvSpPr>
          <p:cNvPr id="296" name="Google Shape;296;p48"/>
          <p:cNvSpPr txBox="1"/>
          <p:nvPr/>
        </p:nvSpPr>
        <p:spPr>
          <a:xfrm>
            <a:off x="6467400" y="2073175"/>
            <a:ext cx="2176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DM Sans"/>
              <a:buAutoNum type="arabicParenR"/>
            </a:pPr>
            <a:r>
              <a:rPr lang="es">
                <a:latin typeface="DM Sans"/>
                <a:ea typeface="DM Sans"/>
                <a:cs typeface="DM Sans"/>
                <a:sym typeface="DM Sans"/>
              </a:rPr>
              <a:t>Empezar con data en una dimensión baja (1D)</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arenR"/>
            </a:pPr>
            <a:r>
              <a:rPr lang="es">
                <a:latin typeface="DM Sans"/>
                <a:ea typeface="DM Sans"/>
                <a:cs typeface="DM Sans"/>
                <a:sym typeface="DM Sans"/>
              </a:rPr>
              <a:t>Mover los datos a una dimensión mayor (e.g 2D)</a:t>
            </a:r>
            <a:endParaRPr>
              <a:latin typeface="DM Sans"/>
              <a:ea typeface="DM Sans"/>
              <a:cs typeface="DM Sans"/>
              <a:sym typeface="DM Sans"/>
            </a:endParaRPr>
          </a:p>
          <a:p>
            <a:pPr indent="-317500" lvl="0" marL="457200" rtl="0" algn="l">
              <a:spcBef>
                <a:spcPts val="0"/>
              </a:spcBef>
              <a:spcAft>
                <a:spcPts val="0"/>
              </a:spcAft>
              <a:buSzPts val="1400"/>
              <a:buFont typeface="DM Sans"/>
              <a:buAutoNum type="arabicParenR"/>
            </a:pPr>
            <a:r>
              <a:rPr lang="es">
                <a:latin typeface="DM Sans"/>
                <a:ea typeface="DM Sans"/>
                <a:cs typeface="DM Sans"/>
                <a:sym typeface="DM Sans"/>
              </a:rPr>
              <a:t>Encontrar el SVC que separe los datos</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Ejemplos de clasificación </a:t>
            </a:r>
            <a:r>
              <a:rPr b="1" lang="es" sz="4000">
                <a:solidFill>
                  <a:srgbClr val="EA90FF"/>
                </a:solidFill>
                <a:latin typeface="DM Sans"/>
                <a:ea typeface="DM Sans"/>
                <a:cs typeface="DM Sans"/>
                <a:sym typeface="DM Sans"/>
              </a:rPr>
              <a:t>errónea</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Clasificaciones </a:t>
            </a:r>
            <a:r>
              <a:rPr b="1" lang="es" sz="3500">
                <a:solidFill>
                  <a:schemeClr val="dk1"/>
                </a:solidFill>
                <a:latin typeface="DM Sans"/>
                <a:ea typeface="DM Sans"/>
                <a:cs typeface="DM Sans"/>
                <a:sym typeface="DM Sans"/>
              </a:rPr>
              <a:t>erróneas</a:t>
            </a:r>
            <a:endParaRPr b="1" sz="4000">
              <a:solidFill>
                <a:schemeClr val="dk1"/>
              </a:solidFill>
              <a:latin typeface="DM Sans"/>
              <a:ea typeface="DM Sans"/>
              <a:cs typeface="DM Sans"/>
              <a:sym typeface="DM Sans"/>
            </a:endParaRPr>
          </a:p>
        </p:txBody>
      </p:sp>
      <p:sp>
        <p:nvSpPr>
          <p:cNvPr id="307" name="Google Shape;307;p5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8" name="Google Shape;308;p50"/>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309" name="Google Shape;309;p50"/>
          <p:cNvSpPr txBox="1"/>
          <p:nvPr/>
        </p:nvSpPr>
        <p:spPr>
          <a:xfrm>
            <a:off x="516403" y="1278205"/>
            <a:ext cx="80550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i="0" lang="es" sz="1600" u="none" cap="none" strike="noStrike">
                <a:solidFill>
                  <a:srgbClr val="000000"/>
                </a:solidFill>
                <a:latin typeface="DM Sans"/>
                <a:ea typeface="DM Sans"/>
                <a:cs typeface="DM Sans"/>
                <a:sym typeface="DM Sans"/>
              </a:rPr>
              <a:t>Vamos a suponer que los puntos azules corresponden a la clase «azul» y los puntos rojos a la clase «rojo».</a:t>
            </a:r>
            <a:endParaRPr i="0" sz="1600" u="none" cap="none" strike="noStrike">
              <a:solidFill>
                <a:srgbClr val="000000"/>
              </a:solidFill>
              <a:latin typeface="DM Sans"/>
              <a:ea typeface="DM Sans"/>
              <a:cs typeface="DM Sans"/>
              <a:sym typeface="DM Sans"/>
            </a:endParaRPr>
          </a:p>
        </p:txBody>
      </p:sp>
      <p:pic>
        <p:nvPicPr>
          <p:cNvPr descr="Gráfico, Gráfico de burbujas&#10;&#10;Descripción generada automáticamente" id="310" name="Google Shape;310;p50"/>
          <p:cNvPicPr preferRelativeResize="0"/>
          <p:nvPr/>
        </p:nvPicPr>
        <p:blipFill rotWithShape="1">
          <a:blip r:embed="rId4">
            <a:alphaModFix/>
          </a:blip>
          <a:srcRect b="0" l="0" r="0" t="0"/>
          <a:stretch/>
        </p:blipFill>
        <p:spPr>
          <a:xfrm>
            <a:off x="5405147" y="1656660"/>
            <a:ext cx="2998913" cy="1830178"/>
          </a:xfrm>
          <a:prstGeom prst="rect">
            <a:avLst/>
          </a:prstGeom>
          <a:noFill/>
          <a:ln cap="flat" cmpd="sng" w="28575">
            <a:solidFill>
              <a:srgbClr val="3CEFAB"/>
            </a:solidFill>
            <a:prstDash val="solid"/>
            <a:round/>
            <a:headEnd len="sm" w="sm" type="none"/>
            <a:tailEnd len="sm" w="sm" type="none"/>
          </a:ln>
        </p:spPr>
      </p:pic>
      <p:sp>
        <p:nvSpPr>
          <p:cNvPr id="311" name="Google Shape;311;p50"/>
          <p:cNvSpPr txBox="1"/>
          <p:nvPr/>
        </p:nvSpPr>
        <p:spPr>
          <a:xfrm>
            <a:off x="572375" y="2398663"/>
            <a:ext cx="4471500" cy="800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s" sz="1600">
                <a:solidFill>
                  <a:srgbClr val="000000"/>
                </a:solidFill>
                <a:latin typeface="DM Sans"/>
                <a:ea typeface="DM Sans"/>
                <a:cs typeface="DM Sans"/>
                <a:sym typeface="DM Sans"/>
              </a:rPr>
              <a:t>Ahora vamos a intentar dibujar una línea que separe los puntos azules de los rojos. </a:t>
            </a:r>
            <a:endParaRPr sz="1600">
              <a:solidFill>
                <a:srgbClr val="000000"/>
              </a:solidFill>
              <a:latin typeface="DM Sans"/>
              <a:ea typeface="DM Sans"/>
              <a:cs typeface="DM Sans"/>
              <a:sym typeface="DM Sans"/>
            </a:endParaRPr>
          </a:p>
        </p:txBody>
      </p:sp>
      <p:sp>
        <p:nvSpPr>
          <p:cNvPr id="312" name="Google Shape;312;p50"/>
          <p:cNvSpPr txBox="1"/>
          <p:nvPr/>
        </p:nvSpPr>
        <p:spPr>
          <a:xfrm>
            <a:off x="572375" y="3444875"/>
            <a:ext cx="8314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solidFill>
                  <a:srgbClr val="000000"/>
                </a:solidFill>
                <a:latin typeface="DM Sans"/>
                <a:ea typeface="DM Sans"/>
                <a:cs typeface="DM Sans"/>
                <a:sym typeface="DM Sans"/>
              </a:rPr>
              <a:t>De esta forma, </a:t>
            </a:r>
            <a:r>
              <a:rPr b="1" lang="es" sz="1600">
                <a:solidFill>
                  <a:srgbClr val="000000"/>
                </a:solidFill>
                <a:latin typeface="DM Sans"/>
                <a:ea typeface="DM Sans"/>
                <a:cs typeface="DM Sans"/>
                <a:sym typeface="DM Sans"/>
              </a:rPr>
              <a:t>cuando haya un punto nuevo, intentaremos poder determinar qué color va a tener, dependiendo del lado de la línea</a:t>
            </a:r>
            <a:r>
              <a:rPr lang="es" sz="1600">
                <a:solidFill>
                  <a:srgbClr val="000000"/>
                </a:solidFill>
                <a:latin typeface="DM Sans"/>
                <a:ea typeface="DM Sans"/>
                <a:cs typeface="DM Sans"/>
                <a:sym typeface="DM Sans"/>
              </a:rPr>
              <a:t> en el que se encuentre.</a:t>
            </a:r>
            <a:endParaRPr sz="1600">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Algunos ejemplos…</a:t>
            </a:r>
            <a:endParaRPr b="1" sz="3500">
              <a:solidFill>
                <a:schemeClr val="lt1"/>
              </a:solidFill>
              <a:latin typeface="DM Sans"/>
              <a:ea typeface="DM Sans"/>
              <a:cs typeface="DM Sans"/>
              <a:sym typeface="DM Sans"/>
            </a:endParaRPr>
          </a:p>
        </p:txBody>
      </p:sp>
      <p:sp>
        <p:nvSpPr>
          <p:cNvPr id="319" name="Google Shape;319;p51"/>
          <p:cNvSpPr txBox="1"/>
          <p:nvPr/>
        </p:nvSpPr>
        <p:spPr>
          <a:xfrm>
            <a:off x="5082400" y="1820350"/>
            <a:ext cx="3271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contexto de los algoritmos de clasificación podemos tener muchos falsos positivos y negativos, es por eso que debemos tener mucho cuidado a la hora de usar cualquier algoritmo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 continuación veremos algunos ejemplos de formas equivocadas de clasificar</a:t>
            </a:r>
            <a:endParaRPr sz="1350">
              <a:latin typeface="DM Sans"/>
              <a:ea typeface="DM Sans"/>
              <a:cs typeface="DM Sans"/>
              <a:sym typeface="DM Sans"/>
            </a:endParaRPr>
          </a:p>
        </p:txBody>
      </p:sp>
      <p:pic>
        <p:nvPicPr>
          <p:cNvPr id="320" name="Google Shape;320;p51"/>
          <p:cNvPicPr preferRelativeResize="0"/>
          <p:nvPr/>
        </p:nvPicPr>
        <p:blipFill>
          <a:blip r:embed="rId3">
            <a:alphaModFix/>
          </a:blip>
          <a:stretch>
            <a:fillRect/>
          </a:stretch>
        </p:blipFill>
        <p:spPr>
          <a:xfrm>
            <a:off x="1410425" y="1211900"/>
            <a:ext cx="3271900" cy="3271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Clasificaciones erróneas</a:t>
            </a:r>
            <a:endParaRPr b="1" sz="4000">
              <a:solidFill>
                <a:schemeClr val="dk1"/>
              </a:solidFill>
              <a:latin typeface="DM Sans"/>
              <a:ea typeface="DM Sans"/>
              <a:cs typeface="DM Sans"/>
              <a:sym typeface="DM Sans"/>
            </a:endParaRPr>
          </a:p>
        </p:txBody>
      </p:sp>
      <p:sp>
        <p:nvSpPr>
          <p:cNvPr id="326" name="Google Shape;326;p5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7" name="Google Shape;327;p52"/>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328" name="Google Shape;328;p52"/>
          <p:cNvSpPr txBox="1"/>
          <p:nvPr/>
        </p:nvSpPr>
        <p:spPr>
          <a:xfrm>
            <a:off x="582250" y="1358225"/>
            <a:ext cx="48084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s" sz="1600" u="none" cap="none" strike="noStrike">
                <a:solidFill>
                  <a:srgbClr val="000000"/>
                </a:solidFill>
                <a:latin typeface="DM Sans"/>
                <a:ea typeface="DM Sans"/>
                <a:cs typeface="DM Sans"/>
                <a:sym typeface="DM Sans"/>
              </a:rPr>
              <a:t>En la siguiente figura, podemos decir que lo que esté a la izquierda de la línea, es azul y lo que esté a la derecha, es rojo. </a:t>
            </a:r>
            <a:endParaRPr i="0" sz="16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t/>
            </a:r>
            <a:endParaRPr sz="1600">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600" u="none" cap="none" strike="noStrike">
                <a:solidFill>
                  <a:srgbClr val="000000"/>
                </a:solidFill>
                <a:latin typeface="DM Sans"/>
                <a:ea typeface="DM Sans"/>
                <a:cs typeface="DM Sans"/>
                <a:sym typeface="DM Sans"/>
              </a:rPr>
              <a:t>Sin embargo, </a:t>
            </a:r>
            <a:r>
              <a:rPr b="1" i="0" lang="es" sz="1600" u="none" cap="none" strike="noStrike">
                <a:solidFill>
                  <a:srgbClr val="000000"/>
                </a:solidFill>
                <a:latin typeface="DM Sans"/>
                <a:ea typeface="DM Sans"/>
                <a:cs typeface="DM Sans"/>
                <a:sym typeface="DM Sans"/>
              </a:rPr>
              <a:t>el punto nuevo abajo a la izquierda es clasificado como azul aunque en realidad debería clasificarse como rojo.</a:t>
            </a:r>
            <a:endParaRPr b="1" i="0" sz="1600" u="none" cap="none" strike="noStrike">
              <a:solidFill>
                <a:srgbClr val="000000"/>
              </a:solidFill>
              <a:latin typeface="DM Sans"/>
              <a:ea typeface="DM Sans"/>
              <a:cs typeface="DM Sans"/>
              <a:sym typeface="DM Sans"/>
            </a:endParaRPr>
          </a:p>
        </p:txBody>
      </p:sp>
      <p:pic>
        <p:nvPicPr>
          <p:cNvPr descr="Gráfico, Gráfico de burbujas&#10;&#10;Descripción generada automáticamente" id="329" name="Google Shape;329;p52"/>
          <p:cNvPicPr preferRelativeResize="0"/>
          <p:nvPr/>
        </p:nvPicPr>
        <p:blipFill rotWithShape="1">
          <a:blip r:embed="rId4">
            <a:alphaModFix/>
          </a:blip>
          <a:srcRect b="0" l="0" r="0" t="0"/>
          <a:stretch/>
        </p:blipFill>
        <p:spPr>
          <a:xfrm>
            <a:off x="5608462" y="1609989"/>
            <a:ext cx="2897077" cy="2119394"/>
          </a:xfrm>
          <a:prstGeom prst="rect">
            <a:avLst/>
          </a:prstGeom>
          <a:noFill/>
          <a:ln cap="flat" cmpd="sng" w="28575">
            <a:solidFill>
              <a:srgbClr val="3CEFAB"/>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3"/>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Clasificaciones erróneas</a:t>
            </a:r>
            <a:endParaRPr b="1" sz="4000">
              <a:solidFill>
                <a:schemeClr val="dk1"/>
              </a:solidFill>
              <a:latin typeface="DM Sans"/>
              <a:ea typeface="DM Sans"/>
              <a:cs typeface="DM Sans"/>
              <a:sym typeface="DM Sans"/>
            </a:endParaRPr>
          </a:p>
        </p:txBody>
      </p:sp>
      <p:sp>
        <p:nvSpPr>
          <p:cNvPr id="335" name="Google Shape;335;p5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6" name="Google Shape;336;p53"/>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337" name="Google Shape;337;p53"/>
          <p:cNvSpPr txBox="1"/>
          <p:nvPr/>
        </p:nvSpPr>
        <p:spPr>
          <a:xfrm>
            <a:off x="552975" y="1300500"/>
            <a:ext cx="4743000" cy="2924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s" sz="1600" u="none" cap="none" strike="noStrike">
                <a:solidFill>
                  <a:srgbClr val="000000"/>
                </a:solidFill>
                <a:latin typeface="DM Sans"/>
                <a:ea typeface="DM Sans"/>
                <a:cs typeface="DM Sans"/>
                <a:sym typeface="DM Sans"/>
              </a:rPr>
              <a:t>Podemos decir que cualquier punto que esté por arriba de la línea establecida será azul y cualquier otro punto que esté por debajo de la línea será rojo. </a:t>
            </a:r>
            <a:endParaRPr i="0" sz="16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t/>
            </a:r>
            <a:endParaRPr sz="1600">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600" u="none" cap="none" strike="noStrike">
                <a:solidFill>
                  <a:srgbClr val="000000"/>
                </a:solidFill>
                <a:latin typeface="DM Sans"/>
                <a:ea typeface="DM Sans"/>
                <a:cs typeface="DM Sans"/>
                <a:sym typeface="DM Sans"/>
              </a:rPr>
              <a:t>Sin embargo, </a:t>
            </a:r>
            <a:r>
              <a:rPr b="1" i="0" lang="es" sz="1600" u="none" cap="none" strike="noStrike">
                <a:solidFill>
                  <a:srgbClr val="000000"/>
                </a:solidFill>
                <a:latin typeface="DM Sans"/>
                <a:ea typeface="DM Sans"/>
                <a:cs typeface="DM Sans"/>
                <a:sym typeface="DM Sans"/>
              </a:rPr>
              <a:t>el nuevo punto a la derecha, ha sido incorrectamente clasificado como azul, cuando debería ser rojo</a:t>
            </a:r>
            <a:r>
              <a:rPr i="0" lang="es" sz="1600" u="none" cap="none" strike="noStrike">
                <a:solidFill>
                  <a:srgbClr val="000000"/>
                </a:solidFill>
                <a:latin typeface="DM Sans"/>
                <a:ea typeface="DM Sans"/>
                <a:cs typeface="DM Sans"/>
                <a:sym typeface="DM Sans"/>
              </a:rPr>
              <a:t>.</a:t>
            </a:r>
            <a:endParaRPr sz="1600">
              <a:latin typeface="DM Sans"/>
              <a:ea typeface="DM Sans"/>
              <a:cs typeface="DM Sans"/>
              <a:sym typeface="DM Sans"/>
            </a:endParaRPr>
          </a:p>
        </p:txBody>
      </p:sp>
      <p:pic>
        <p:nvPicPr>
          <p:cNvPr descr="Gráfico, Gráfico de burbujas&#10;&#10;Descripción generada automáticamente" id="338" name="Google Shape;338;p53"/>
          <p:cNvPicPr preferRelativeResize="0"/>
          <p:nvPr/>
        </p:nvPicPr>
        <p:blipFill rotWithShape="1">
          <a:blip r:embed="rId4">
            <a:alphaModFix/>
          </a:blip>
          <a:srcRect b="0" l="0" r="0" t="0"/>
          <a:stretch/>
        </p:blipFill>
        <p:spPr>
          <a:xfrm>
            <a:off x="5218201" y="1770275"/>
            <a:ext cx="3397324" cy="1984850"/>
          </a:xfrm>
          <a:prstGeom prst="rect">
            <a:avLst/>
          </a:prstGeom>
          <a:noFill/>
          <a:ln cap="flat" cmpd="sng" w="28575">
            <a:solidFill>
              <a:srgbClr val="3CEFAB"/>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4"/>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Clasificaciones erróneas</a:t>
            </a:r>
            <a:endParaRPr b="1" sz="4000">
              <a:solidFill>
                <a:schemeClr val="dk1"/>
              </a:solidFill>
              <a:latin typeface="DM Sans"/>
              <a:ea typeface="DM Sans"/>
              <a:cs typeface="DM Sans"/>
              <a:sym typeface="DM Sans"/>
            </a:endParaRPr>
          </a:p>
        </p:txBody>
      </p:sp>
      <p:sp>
        <p:nvSpPr>
          <p:cNvPr id="344" name="Google Shape;344;p5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5" name="Google Shape;345;p54"/>
          <p:cNvPicPr preferRelativeResize="0"/>
          <p:nvPr/>
        </p:nvPicPr>
        <p:blipFill>
          <a:blip r:embed="rId3">
            <a:alphaModFix/>
          </a:blip>
          <a:stretch>
            <a:fillRect/>
          </a:stretch>
        </p:blipFill>
        <p:spPr>
          <a:xfrm>
            <a:off x="7545375" y="468000"/>
            <a:ext cx="1098225" cy="1098225"/>
          </a:xfrm>
          <a:prstGeom prst="rect">
            <a:avLst/>
          </a:prstGeom>
          <a:noFill/>
          <a:ln>
            <a:noFill/>
          </a:ln>
        </p:spPr>
      </p:pic>
      <p:sp>
        <p:nvSpPr>
          <p:cNvPr id="346" name="Google Shape;346;p54"/>
          <p:cNvSpPr txBox="1"/>
          <p:nvPr/>
        </p:nvSpPr>
        <p:spPr>
          <a:xfrm>
            <a:off x="699850" y="1154425"/>
            <a:ext cx="4143000" cy="3070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s" sz="1800" u="none" cap="none" strike="noStrike">
                <a:solidFill>
                  <a:srgbClr val="000000"/>
                </a:solidFill>
                <a:latin typeface="DM Sans"/>
                <a:ea typeface="DM Sans"/>
                <a:cs typeface="DM Sans"/>
                <a:sym typeface="DM Sans"/>
              </a:rPr>
              <a:t>La línea que mejor distingue las zonas de los puntos azules de la zona de los puntos rojos es la que maximiza el margen entre ambos.</a:t>
            </a:r>
            <a:endParaRPr i="0" sz="18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t/>
            </a:r>
            <a:endParaRPr sz="900">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800" u="none" cap="none" strike="noStrike">
                <a:solidFill>
                  <a:srgbClr val="000000"/>
                </a:solidFill>
                <a:latin typeface="DM Sans"/>
                <a:ea typeface="DM Sans"/>
                <a:cs typeface="DM Sans"/>
                <a:sym typeface="DM Sans"/>
              </a:rPr>
              <a:t> SVM es una técnica de machine learning que encuentra la mejor separación posible entre clases. </a:t>
            </a:r>
            <a:endParaRPr sz="1800">
              <a:latin typeface="DM Sans"/>
              <a:ea typeface="DM Sans"/>
              <a:cs typeface="DM Sans"/>
              <a:sym typeface="DM Sans"/>
            </a:endParaRPr>
          </a:p>
        </p:txBody>
      </p:sp>
      <p:pic>
        <p:nvPicPr>
          <p:cNvPr descr="Gráfico, Gráfico de burbujas&#10;&#10;Descripción generada automáticamente" id="347" name="Google Shape;347;p54"/>
          <p:cNvPicPr preferRelativeResize="0"/>
          <p:nvPr/>
        </p:nvPicPr>
        <p:blipFill rotWithShape="1">
          <a:blip r:embed="rId4">
            <a:alphaModFix/>
          </a:blip>
          <a:srcRect b="0" l="0" r="0" t="0"/>
          <a:stretch/>
        </p:blipFill>
        <p:spPr>
          <a:xfrm>
            <a:off x="4842838" y="1477125"/>
            <a:ext cx="3448425" cy="242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55"/>
          <p:cNvGrpSpPr/>
          <p:nvPr/>
        </p:nvGrpSpPr>
        <p:grpSpPr>
          <a:xfrm>
            <a:off x="473370" y="619431"/>
            <a:ext cx="738905" cy="738905"/>
            <a:chOff x="575612" y="1950748"/>
            <a:chExt cx="431100" cy="431100"/>
          </a:xfrm>
        </p:grpSpPr>
        <p:sp>
          <p:nvSpPr>
            <p:cNvPr id="353" name="Google Shape;353;p5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5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55" name="Google Shape;355;p5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recordar…</a:t>
            </a:r>
            <a:endParaRPr b="1" sz="3500">
              <a:solidFill>
                <a:srgbClr val="EAFF6A"/>
              </a:solidFill>
              <a:latin typeface="DM Sans"/>
              <a:ea typeface="DM Sans"/>
              <a:cs typeface="DM Sans"/>
              <a:sym typeface="DM Sans"/>
            </a:endParaRPr>
          </a:p>
        </p:txBody>
      </p:sp>
      <p:sp>
        <p:nvSpPr>
          <p:cNvPr id="356" name="Google Shape;356;p55"/>
          <p:cNvSpPr txBox="1"/>
          <p:nvPr/>
        </p:nvSpPr>
        <p:spPr>
          <a:xfrm>
            <a:off x="501450" y="1640575"/>
            <a:ext cx="8141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Resulta importante mencionar, que </a:t>
            </a:r>
            <a:r>
              <a:rPr b="1" lang="es" sz="2500">
                <a:solidFill>
                  <a:srgbClr val="B7B7B7"/>
                </a:solidFill>
                <a:latin typeface="DM Sans"/>
                <a:ea typeface="DM Sans"/>
                <a:cs typeface="DM Sans"/>
                <a:sym typeface="DM Sans"/>
              </a:rPr>
              <a:t>normalmente los problemas de aprendizaje </a:t>
            </a:r>
            <a:r>
              <a:rPr b="1" lang="es" sz="2500">
                <a:solidFill>
                  <a:srgbClr val="B7B7B7"/>
                </a:solidFill>
                <a:latin typeface="DM Sans"/>
                <a:ea typeface="DM Sans"/>
                <a:cs typeface="DM Sans"/>
                <a:sym typeface="DM Sans"/>
              </a:rPr>
              <a:t>automático</a:t>
            </a:r>
            <a:r>
              <a:rPr b="1" lang="es" sz="2500">
                <a:solidFill>
                  <a:srgbClr val="B7B7B7"/>
                </a:solidFill>
                <a:latin typeface="DM Sans"/>
                <a:ea typeface="DM Sans"/>
                <a:cs typeface="DM Sans"/>
                <a:sym typeface="DM Sans"/>
              </a:rPr>
              <a:t> tienen muchas dimensiones, </a:t>
            </a:r>
            <a:r>
              <a:rPr lang="es" sz="2500">
                <a:solidFill>
                  <a:srgbClr val="B7B7B7"/>
                </a:solidFill>
                <a:latin typeface="DM Sans"/>
                <a:ea typeface="DM Sans"/>
                <a:cs typeface="DM Sans"/>
                <a:sym typeface="DM Sans"/>
              </a:rPr>
              <a:t>por lo tanto en vez de encontrar la </a:t>
            </a:r>
            <a:r>
              <a:rPr lang="es" sz="2500">
                <a:solidFill>
                  <a:srgbClr val="B7B7B7"/>
                </a:solidFill>
                <a:latin typeface="DM Sans"/>
                <a:ea typeface="DM Sans"/>
                <a:cs typeface="DM Sans"/>
                <a:sym typeface="DM Sans"/>
              </a:rPr>
              <a:t>línea</a:t>
            </a:r>
            <a:r>
              <a:rPr lang="es" sz="2500">
                <a:solidFill>
                  <a:srgbClr val="B7B7B7"/>
                </a:solidFill>
                <a:latin typeface="DM Sans"/>
                <a:ea typeface="DM Sans"/>
                <a:cs typeface="DM Sans"/>
                <a:sym typeface="DM Sans"/>
              </a:rPr>
              <a:t> </a:t>
            </a:r>
            <a:r>
              <a:rPr lang="es" sz="2500">
                <a:solidFill>
                  <a:srgbClr val="B7B7B7"/>
                </a:solidFill>
                <a:latin typeface="DM Sans"/>
                <a:ea typeface="DM Sans"/>
                <a:cs typeface="DM Sans"/>
                <a:sym typeface="DM Sans"/>
              </a:rPr>
              <a:t>óptima</a:t>
            </a:r>
            <a:r>
              <a:rPr lang="es" sz="2500">
                <a:solidFill>
                  <a:srgbClr val="B7B7B7"/>
                </a:solidFill>
                <a:latin typeface="DM Sans"/>
                <a:ea typeface="DM Sans"/>
                <a:cs typeface="DM Sans"/>
                <a:sym typeface="DM Sans"/>
              </a:rPr>
              <a:t>, </a:t>
            </a:r>
            <a:r>
              <a:rPr b="1" lang="es" sz="2500">
                <a:solidFill>
                  <a:srgbClr val="B7B7B7"/>
                </a:solidFill>
                <a:latin typeface="DM Sans"/>
                <a:ea typeface="DM Sans"/>
                <a:cs typeface="DM Sans"/>
                <a:sym typeface="DM Sans"/>
              </a:rPr>
              <a:t>el SVM encuentra el hiperplano que maximiza el margen de </a:t>
            </a:r>
            <a:r>
              <a:rPr b="1" lang="es" sz="2500">
                <a:solidFill>
                  <a:srgbClr val="B7B7B7"/>
                </a:solidFill>
                <a:latin typeface="DM Sans"/>
                <a:ea typeface="DM Sans"/>
                <a:cs typeface="DM Sans"/>
                <a:sym typeface="DM Sans"/>
              </a:rPr>
              <a:t>separación</a:t>
            </a:r>
            <a:r>
              <a:rPr b="1" lang="es" sz="2500">
                <a:solidFill>
                  <a:srgbClr val="B7B7B7"/>
                </a:solidFill>
                <a:latin typeface="DM Sans"/>
                <a:ea typeface="DM Sans"/>
                <a:cs typeface="DM Sans"/>
                <a:sym typeface="DM Sans"/>
              </a:rPr>
              <a:t> entre clases </a:t>
            </a:r>
            <a:endParaRPr b="1" sz="2500">
              <a:solidFill>
                <a:srgbClr val="B7B7B7"/>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nvSpPr>
        <p:spPr>
          <a:xfrm>
            <a:off x="1198651" y="1941375"/>
            <a:ext cx="6746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Regresión Lineal Simple y Múltiple</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1"/>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01" name="Google Shape;101;p31"/>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02" name="Google Shape;102;p31"/>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sp>
        <p:nvSpPr>
          <p:cNvPr id="103" name="Google Shape;103;p3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04" name="Google Shape;104;p31"/>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22 Parte II</a:t>
            </a:r>
            <a:endParaRPr b="1" i="0" sz="1600" u="none" cap="none" strike="noStrike">
              <a:solidFill>
                <a:schemeClr val="lt1"/>
              </a:solidFill>
              <a:latin typeface="DM Sans"/>
              <a:ea typeface="DM Sans"/>
              <a:cs typeface="DM Sans"/>
              <a:sym typeface="DM Sans"/>
            </a:endParaRPr>
          </a:p>
        </p:txBody>
      </p:sp>
      <p:cxnSp>
        <p:nvCxnSpPr>
          <p:cNvPr id="105" name="Google Shape;105;p31"/>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6" name="Google Shape;106;p31"/>
          <p:cNvSpPr txBox="1"/>
          <p:nvPr/>
        </p:nvSpPr>
        <p:spPr>
          <a:xfrm>
            <a:off x="3523850" y="1883650"/>
            <a:ext cx="20427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Algoritmos de Agrupación I</a:t>
            </a:r>
            <a:endParaRPr b="1" i="0" sz="1300" u="none" cap="none" strike="noStrike">
              <a:solidFill>
                <a:srgbClr val="EAFF6A"/>
              </a:solidFill>
              <a:latin typeface="DM Sans"/>
              <a:ea typeface="DM Sans"/>
              <a:cs typeface="DM Sans"/>
              <a:sym typeface="DM Sans"/>
            </a:endParaRPr>
          </a:p>
        </p:txBody>
      </p:sp>
      <p:sp>
        <p:nvSpPr>
          <p:cNvPr id="107" name="Google Shape;107;p31"/>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23 Parte I</a:t>
            </a:r>
            <a:endParaRPr b="1" i="0" sz="1600" u="none" cap="none" strike="noStrike">
              <a:solidFill>
                <a:srgbClr val="999999"/>
              </a:solidFill>
              <a:latin typeface="DM Sans"/>
              <a:ea typeface="DM Sans"/>
              <a:cs typeface="DM Sans"/>
              <a:sym typeface="DM Sans"/>
            </a:endParaRPr>
          </a:p>
        </p:txBody>
      </p:sp>
      <p:cxnSp>
        <p:nvCxnSpPr>
          <p:cNvPr id="108" name="Google Shape;108;p31"/>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09" name="Google Shape;109;p31"/>
          <p:cNvSpPr txBox="1"/>
          <p:nvPr/>
        </p:nvSpPr>
        <p:spPr>
          <a:xfrm>
            <a:off x="5843875" y="1852475"/>
            <a:ext cx="2168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a:solidFill>
                  <a:srgbClr val="999999"/>
                </a:solidFill>
                <a:latin typeface="DM Sans"/>
                <a:ea typeface="DM Sans"/>
                <a:cs typeface="DM Sans"/>
                <a:sym typeface="DM Sans"/>
              </a:rPr>
              <a:t>Algoritmos de Agrupación II</a:t>
            </a:r>
            <a:endParaRPr b="1" i="0" u="none" cap="none" strike="noStrike">
              <a:solidFill>
                <a:srgbClr val="999999"/>
              </a:solidFill>
              <a:latin typeface="DM Sans"/>
              <a:ea typeface="DM Sans"/>
              <a:cs typeface="DM Sans"/>
              <a:sym typeface="DM Sans"/>
            </a:endParaRPr>
          </a:p>
        </p:txBody>
      </p:sp>
      <p:cxnSp>
        <p:nvCxnSpPr>
          <p:cNvPr id="110" name="Google Shape;110;p31"/>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11" name="Google Shape;111;p31"/>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12" name="Google Shape;112;p31"/>
          <p:cNvSpPr txBox="1"/>
          <p:nvPr/>
        </p:nvSpPr>
        <p:spPr>
          <a:xfrm>
            <a:off x="3681500" y="2923925"/>
            <a:ext cx="1958700" cy="995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accent6"/>
              </a:buClr>
              <a:buSzPts val="1300"/>
              <a:buFont typeface="DM Sans"/>
              <a:buChar char="✓"/>
            </a:pPr>
            <a:r>
              <a:rPr lang="es" sz="13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K means</a:t>
            </a:r>
            <a:endParaRPr b="0" i="0" sz="1300" u="none" cap="none" strike="noStrike">
              <a:solidFill>
                <a:srgbClr val="83AEFB"/>
              </a:solidFill>
              <a:latin typeface="DM Sans"/>
              <a:ea typeface="DM Sans"/>
              <a:cs typeface="DM Sans"/>
              <a:sym typeface="DM Sans"/>
            </a:endParaRPr>
          </a:p>
          <a:p>
            <a:pPr indent="-311150" lvl="0" marL="457200" marR="0" rtl="0" algn="l">
              <a:lnSpc>
                <a:spcPct val="100000"/>
              </a:lnSpc>
              <a:spcBef>
                <a:spcPts val="1000"/>
              </a:spcBef>
              <a:spcAft>
                <a:spcPts val="0"/>
              </a:spcAft>
              <a:buClr>
                <a:schemeClr val="accent6"/>
              </a:buClr>
              <a:buSzPts val="1300"/>
              <a:buFont typeface="DM Sans"/>
              <a:buChar char="✓"/>
            </a:pPr>
            <a:r>
              <a:rPr lang="es" sz="13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DBSCAN</a:t>
            </a:r>
            <a:endParaRPr b="0" i="0" sz="1300" u="none" cap="none" strike="noStrike">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sp>
        <p:nvSpPr>
          <p:cNvPr id="113" name="Google Shape;113;p31"/>
          <p:cNvSpPr txBox="1"/>
          <p:nvPr/>
        </p:nvSpPr>
        <p:spPr>
          <a:xfrm>
            <a:off x="5918250" y="2772275"/>
            <a:ext cx="1853400" cy="167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PCA</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Reducción de dimensionalidad</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Detección de Outliers</a:t>
            </a:r>
            <a:endParaRPr sz="1200">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pic>
        <p:nvPicPr>
          <p:cNvPr id="114" name="Google Shape;114;p31"/>
          <p:cNvPicPr preferRelativeResize="0"/>
          <p:nvPr/>
        </p:nvPicPr>
        <p:blipFill rotWithShape="1">
          <a:blip r:embed="rId3">
            <a:alphaModFix/>
          </a:blip>
          <a:srcRect b="0" l="0" r="0" t="0"/>
          <a:stretch/>
        </p:blipFill>
        <p:spPr>
          <a:xfrm>
            <a:off x="1265362" y="1250837"/>
            <a:ext cx="2042550" cy="3122575"/>
          </a:xfrm>
          <a:prstGeom prst="rect">
            <a:avLst/>
          </a:prstGeom>
          <a:noFill/>
          <a:ln>
            <a:noFill/>
          </a:ln>
        </p:spPr>
      </p:pic>
      <p:pic>
        <p:nvPicPr>
          <p:cNvPr id="115" name="Google Shape;115;p31"/>
          <p:cNvPicPr preferRelativeResize="0"/>
          <p:nvPr/>
        </p:nvPicPr>
        <p:blipFill rotWithShape="1">
          <a:blip r:embed="rId4">
            <a:alphaModFix/>
          </a:blip>
          <a:srcRect b="0" l="0" r="0" t="0"/>
          <a:stretch/>
        </p:blipFill>
        <p:spPr>
          <a:xfrm>
            <a:off x="1307288" y="1313975"/>
            <a:ext cx="1958700" cy="2989595"/>
          </a:xfrm>
          <a:prstGeom prst="rect">
            <a:avLst/>
          </a:prstGeom>
          <a:noFill/>
          <a:ln>
            <a:noFill/>
          </a:ln>
        </p:spPr>
      </p:pic>
      <p:sp>
        <p:nvSpPr>
          <p:cNvPr id="116" name="Google Shape;116;p31"/>
          <p:cNvSpPr txBox="1"/>
          <p:nvPr/>
        </p:nvSpPr>
        <p:spPr>
          <a:xfrm>
            <a:off x="1307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22 Parte I</a:t>
            </a:r>
            <a:endParaRPr b="1" i="0" sz="1600" u="none" cap="none" strike="noStrike">
              <a:solidFill>
                <a:schemeClr val="lt1"/>
              </a:solidFill>
              <a:latin typeface="DM Sans"/>
              <a:ea typeface="DM Sans"/>
              <a:cs typeface="DM Sans"/>
              <a:sym typeface="DM Sans"/>
            </a:endParaRPr>
          </a:p>
        </p:txBody>
      </p:sp>
      <p:cxnSp>
        <p:nvCxnSpPr>
          <p:cNvPr id="117" name="Google Shape;117;p31"/>
          <p:cNvCxnSpPr/>
          <p:nvPr/>
        </p:nvCxnSpPr>
        <p:spPr>
          <a:xfrm>
            <a:off x="1381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8" name="Google Shape;118;p31"/>
          <p:cNvSpPr txBox="1"/>
          <p:nvPr/>
        </p:nvSpPr>
        <p:spPr>
          <a:xfrm>
            <a:off x="1237850" y="1883650"/>
            <a:ext cx="2042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Algoritmos de clasificación y Regresión</a:t>
            </a:r>
            <a:endParaRPr b="1" i="0" sz="1300" u="none" cap="none" strike="noStrike">
              <a:solidFill>
                <a:srgbClr val="EAFF6A"/>
              </a:solidFill>
              <a:latin typeface="DM Sans"/>
              <a:ea typeface="DM Sans"/>
              <a:cs typeface="DM Sans"/>
              <a:sym typeface="DM Sans"/>
            </a:endParaRPr>
          </a:p>
        </p:txBody>
      </p:sp>
      <p:cxnSp>
        <p:nvCxnSpPr>
          <p:cNvPr id="119" name="Google Shape;119;p31"/>
          <p:cNvCxnSpPr/>
          <p:nvPr/>
        </p:nvCxnSpPr>
        <p:spPr>
          <a:xfrm>
            <a:off x="1397225"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20" name="Google Shape;120;p31"/>
          <p:cNvSpPr txBox="1"/>
          <p:nvPr/>
        </p:nvSpPr>
        <p:spPr>
          <a:xfrm>
            <a:off x="1185500" y="2695325"/>
            <a:ext cx="2168700" cy="16470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SVM</a:t>
            </a:r>
            <a:endParaRPr b="0" i="0" sz="1000" u="none" cap="none" strike="noStrike">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Ejemplos clasificación errónea</a:t>
            </a:r>
            <a:endParaRPr b="0" i="0" sz="1000" u="none" cap="none" strike="noStrike">
              <a:solidFill>
                <a:srgbClr val="83AEFB"/>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9">
                  <a:extLst>
                    <a:ext uri="{A12FA001-AC4F-418D-AE19-62706E023703}">
                      <ahyp:hlinkClr val="tx"/>
                    </a:ext>
                  </a:extLst>
                </a:hlinkClick>
              </a:rPr>
              <a:t>Regresión Lineal y Múltiple</a:t>
            </a:r>
            <a:endParaRPr sz="1000">
              <a:solidFill>
                <a:srgbClr val="83AEFB"/>
              </a:solidFill>
              <a:latin typeface="DM Sans"/>
              <a:ea typeface="DM Sans"/>
              <a:cs typeface="DM Sans"/>
              <a:sym typeface="DM Sans"/>
            </a:endParaRPr>
          </a:p>
          <a:p>
            <a:pPr indent="-292100" lvl="0" marL="457200" marR="0" rtl="0" algn="l">
              <a:lnSpc>
                <a:spcPct val="100000"/>
              </a:lnSpc>
              <a:spcBef>
                <a:spcPts val="1000"/>
              </a:spcBef>
              <a:spcAft>
                <a:spcPts val="1000"/>
              </a:spcAft>
              <a:buClr>
                <a:schemeClr val="accent6"/>
              </a:buClr>
              <a:buSzPts val="1000"/>
              <a:buFont typeface="DM Sans"/>
              <a:buChar char="✓"/>
            </a:pPr>
            <a:r>
              <a:rPr lang="es" sz="1000" u="sng">
                <a:solidFill>
                  <a:srgbClr val="83AEFB"/>
                </a:solidFill>
                <a:latin typeface="DM Sans"/>
                <a:ea typeface="DM Sans"/>
                <a:cs typeface="DM Sans"/>
                <a:sym typeface="DM Sans"/>
                <a:hlinkClick action="ppaction://hlinksldjump" r:id="rId10">
                  <a:extLst>
                    <a:ext uri="{A12FA001-AC4F-418D-AE19-62706E023703}">
                      <ahyp:hlinkClr val="tx"/>
                    </a:ext>
                  </a:extLst>
                </a:hlinkClick>
              </a:rPr>
              <a:t>Optimización de hiperparámetros</a:t>
            </a:r>
            <a:endParaRPr sz="10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372" name="Google Shape;372;p58"/>
          <p:cNvSpPr txBox="1"/>
          <p:nvPr/>
        </p:nvSpPr>
        <p:spPr>
          <a:xfrm>
            <a:off x="520075" y="1329550"/>
            <a:ext cx="4652400" cy="2943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A diferencia de los modelos anteriores, es un </a:t>
            </a:r>
            <a:r>
              <a:rPr b="1" lang="es" sz="1800">
                <a:solidFill>
                  <a:schemeClr val="dk1"/>
                </a:solidFill>
                <a:latin typeface="DM Sans"/>
                <a:ea typeface="DM Sans"/>
                <a:cs typeface="DM Sans"/>
                <a:sym typeface="DM Sans"/>
              </a:rPr>
              <a:t>modelo estadístico </a:t>
            </a:r>
            <a:r>
              <a:rPr lang="es" sz="1800">
                <a:solidFill>
                  <a:schemeClr val="dk1"/>
                </a:solidFill>
                <a:latin typeface="DM Sans"/>
                <a:ea typeface="DM Sans"/>
                <a:cs typeface="DM Sans"/>
                <a:sym typeface="DM Sans"/>
              </a:rPr>
              <a:t>que trata de explicar la </a:t>
            </a:r>
            <a:r>
              <a:rPr lang="es" sz="1800">
                <a:solidFill>
                  <a:schemeClr val="dk1"/>
                </a:solidFill>
                <a:latin typeface="DM Sans"/>
                <a:ea typeface="DM Sans"/>
                <a:cs typeface="DM Sans"/>
                <a:sym typeface="DM Sans"/>
              </a:rPr>
              <a:t>relación</a:t>
            </a:r>
            <a:r>
              <a:rPr lang="es" sz="1800">
                <a:solidFill>
                  <a:schemeClr val="dk1"/>
                </a:solidFill>
                <a:latin typeface="DM Sans"/>
                <a:ea typeface="DM Sans"/>
                <a:cs typeface="DM Sans"/>
                <a:sym typeface="DM Sans"/>
              </a:rPr>
              <a:t> que existe entre una </a:t>
            </a:r>
            <a:r>
              <a:rPr b="1" lang="es" sz="1800">
                <a:solidFill>
                  <a:schemeClr val="dk1"/>
                </a:solidFill>
                <a:latin typeface="DM Sans"/>
                <a:ea typeface="DM Sans"/>
                <a:cs typeface="DM Sans"/>
                <a:sym typeface="DM Sans"/>
              </a:rPr>
              <a:t>variable dependiente (variable respuesta)</a:t>
            </a:r>
            <a:r>
              <a:rPr lang="es" sz="1800">
                <a:solidFill>
                  <a:schemeClr val="dk1"/>
                </a:solidFill>
                <a:latin typeface="DM Sans"/>
                <a:ea typeface="DM Sans"/>
                <a:cs typeface="DM Sans"/>
                <a:sym typeface="DM Sans"/>
              </a:rPr>
              <a:t> y una </a:t>
            </a:r>
            <a:r>
              <a:rPr b="1" lang="es" sz="1800">
                <a:solidFill>
                  <a:schemeClr val="dk1"/>
                </a:solidFill>
                <a:latin typeface="DM Sans"/>
                <a:ea typeface="DM Sans"/>
                <a:cs typeface="DM Sans"/>
                <a:sym typeface="DM Sans"/>
              </a:rPr>
              <a:t>variable independiente (explicativa) </a:t>
            </a:r>
            <a:endParaRPr i="0" sz="1350" u="none" cap="none" strike="noStrike">
              <a:solidFill>
                <a:srgbClr val="000000"/>
              </a:solidFill>
              <a:latin typeface="DM Sans"/>
              <a:ea typeface="DM Sans"/>
              <a:cs typeface="DM Sans"/>
              <a:sym typeface="DM Sans"/>
            </a:endParaRPr>
          </a:p>
        </p:txBody>
      </p:sp>
      <p:pic>
        <p:nvPicPr>
          <p:cNvPr id="373" name="Google Shape;373;p58"/>
          <p:cNvPicPr preferRelativeResize="0"/>
          <p:nvPr/>
        </p:nvPicPr>
        <p:blipFill>
          <a:blip r:embed="rId3">
            <a:alphaModFix/>
          </a:blip>
          <a:stretch>
            <a:fillRect/>
          </a:stretch>
        </p:blipFill>
        <p:spPr>
          <a:xfrm>
            <a:off x="5172475" y="1233675"/>
            <a:ext cx="3266324" cy="3266324"/>
          </a:xfrm>
          <a:prstGeom prst="rect">
            <a:avLst/>
          </a:prstGeom>
          <a:noFill/>
          <a:ln>
            <a:noFill/>
          </a:ln>
        </p:spPr>
      </p:pic>
      <p:pic>
        <p:nvPicPr>
          <p:cNvPr id="374" name="Google Shape;374;p58"/>
          <p:cNvPicPr preferRelativeResize="0"/>
          <p:nvPr/>
        </p:nvPicPr>
        <p:blipFill>
          <a:blip r:embed="rId4">
            <a:alphaModFix/>
          </a:blip>
          <a:stretch>
            <a:fillRect/>
          </a:stretch>
        </p:blipFill>
        <p:spPr>
          <a:xfrm>
            <a:off x="7741000" y="468000"/>
            <a:ext cx="873450" cy="873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9"/>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380" name="Google Shape;380;p59"/>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El modelo de regresión lineal </a:t>
            </a:r>
            <a:r>
              <a:rPr lang="es" sz="1600">
                <a:solidFill>
                  <a:schemeClr val="dk1"/>
                </a:solidFill>
                <a:latin typeface="DM Sans"/>
                <a:ea typeface="DM Sans"/>
                <a:cs typeface="DM Sans"/>
                <a:sym typeface="DM Sans"/>
              </a:rPr>
              <a:t>está</a:t>
            </a:r>
            <a:r>
              <a:rPr lang="es" sz="1600">
                <a:solidFill>
                  <a:schemeClr val="dk1"/>
                </a:solidFill>
                <a:latin typeface="DM Sans"/>
                <a:ea typeface="DM Sans"/>
                <a:cs typeface="DM Sans"/>
                <a:sym typeface="DM Sans"/>
              </a:rPr>
              <a:t> dado por la siguiente expresión:</a:t>
            </a:r>
            <a:endParaRPr sz="160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y=𝞪+𝜷X +𝟄</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𝞪= intercepto (valor que toma Y cuando X vale 0)</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𝜷= es la pendiente (indica cómo cambia Y al incrementar X en una unidad)</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𝟄= representa el error aleatorio con una distribución normal (0,𝞼)</a:t>
            </a:r>
            <a:endParaRPr sz="1600">
              <a:solidFill>
                <a:schemeClr val="dk1"/>
              </a:solidFill>
              <a:latin typeface="DM Sans"/>
              <a:ea typeface="DM Sans"/>
              <a:cs typeface="DM Sans"/>
              <a:sym typeface="DM Sans"/>
            </a:endParaRPr>
          </a:p>
        </p:txBody>
      </p:sp>
      <p:pic>
        <p:nvPicPr>
          <p:cNvPr id="381" name="Google Shape;381;p59"/>
          <p:cNvPicPr preferRelativeResize="0"/>
          <p:nvPr/>
        </p:nvPicPr>
        <p:blipFill>
          <a:blip r:embed="rId3">
            <a:alphaModFix/>
          </a:blip>
          <a:stretch>
            <a:fillRect/>
          </a:stretch>
        </p:blipFill>
        <p:spPr>
          <a:xfrm>
            <a:off x="5394150" y="1341450"/>
            <a:ext cx="3158350" cy="3158350"/>
          </a:xfrm>
          <a:prstGeom prst="rect">
            <a:avLst/>
          </a:prstGeom>
          <a:noFill/>
          <a:ln>
            <a:noFill/>
          </a:ln>
        </p:spPr>
      </p:pic>
      <p:pic>
        <p:nvPicPr>
          <p:cNvPr id="382" name="Google Shape;382;p59"/>
          <p:cNvPicPr preferRelativeResize="0"/>
          <p:nvPr/>
        </p:nvPicPr>
        <p:blipFill>
          <a:blip r:embed="rId4">
            <a:alphaModFix/>
          </a:blip>
          <a:stretch>
            <a:fillRect/>
          </a:stretch>
        </p:blipFill>
        <p:spPr>
          <a:xfrm>
            <a:off x="7741000" y="468000"/>
            <a:ext cx="873450" cy="87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388" name="Google Shape;388;p60"/>
          <p:cNvSpPr txBox="1"/>
          <p:nvPr/>
        </p:nvSpPr>
        <p:spPr>
          <a:xfrm>
            <a:off x="567563" y="1415950"/>
            <a:ext cx="4892700" cy="1839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La estimación de </a:t>
            </a:r>
            <a:r>
              <a:rPr lang="es" sz="1600">
                <a:solidFill>
                  <a:schemeClr val="dk1"/>
                </a:solidFill>
                <a:latin typeface="DM Sans"/>
                <a:ea typeface="DM Sans"/>
                <a:cs typeface="DM Sans"/>
                <a:sym typeface="DM Sans"/>
              </a:rPr>
              <a:t>𝞪 y 𝜷 se hace por medio del metodo de </a:t>
            </a:r>
            <a:r>
              <a:rPr b="1" lang="es" sz="1600">
                <a:solidFill>
                  <a:schemeClr val="dk1"/>
                </a:solidFill>
                <a:latin typeface="DM Sans"/>
                <a:ea typeface="DM Sans"/>
                <a:cs typeface="DM Sans"/>
                <a:sym typeface="DM Sans"/>
              </a:rPr>
              <a:t>minimos cuadrados, </a:t>
            </a:r>
            <a:r>
              <a:rPr lang="es" sz="1600">
                <a:solidFill>
                  <a:schemeClr val="dk1"/>
                </a:solidFill>
                <a:latin typeface="DM Sans"/>
                <a:ea typeface="DM Sans"/>
                <a:cs typeface="DM Sans"/>
                <a:sym typeface="DM Sans"/>
              </a:rPr>
              <a:t>donde se busca minimizar la suma de cuadrados de los errores dada por:</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t/>
            </a:r>
            <a:endParaRPr sz="1600">
              <a:solidFill>
                <a:schemeClr val="dk1"/>
              </a:solidFill>
              <a:latin typeface="DM Sans"/>
              <a:ea typeface="DM Sans"/>
              <a:cs typeface="DM Sans"/>
              <a:sym typeface="DM Sans"/>
            </a:endParaRPr>
          </a:p>
        </p:txBody>
      </p:sp>
      <p:pic>
        <p:nvPicPr>
          <p:cNvPr id="389" name="Google Shape;389;p60"/>
          <p:cNvPicPr preferRelativeResize="0"/>
          <p:nvPr/>
        </p:nvPicPr>
        <p:blipFill>
          <a:blip r:embed="rId3">
            <a:alphaModFix/>
          </a:blip>
          <a:stretch>
            <a:fillRect/>
          </a:stretch>
        </p:blipFill>
        <p:spPr>
          <a:xfrm>
            <a:off x="7741000" y="468000"/>
            <a:ext cx="873450" cy="873450"/>
          </a:xfrm>
          <a:prstGeom prst="rect">
            <a:avLst/>
          </a:prstGeom>
          <a:noFill/>
          <a:ln>
            <a:noFill/>
          </a:ln>
        </p:spPr>
      </p:pic>
      <p:pic>
        <p:nvPicPr>
          <p:cNvPr id="390" name="Google Shape;390;p60"/>
          <p:cNvPicPr preferRelativeResize="0"/>
          <p:nvPr/>
        </p:nvPicPr>
        <p:blipFill>
          <a:blip r:embed="rId4">
            <a:alphaModFix/>
          </a:blip>
          <a:stretch>
            <a:fillRect/>
          </a:stretch>
        </p:blipFill>
        <p:spPr>
          <a:xfrm>
            <a:off x="5394150" y="1296225"/>
            <a:ext cx="3146286" cy="2943300"/>
          </a:xfrm>
          <a:prstGeom prst="rect">
            <a:avLst/>
          </a:prstGeom>
          <a:noFill/>
          <a:ln>
            <a:noFill/>
          </a:ln>
        </p:spPr>
      </p:pic>
      <p:pic>
        <p:nvPicPr>
          <p:cNvPr id="391" name="Google Shape;391;p60"/>
          <p:cNvPicPr preferRelativeResize="0"/>
          <p:nvPr/>
        </p:nvPicPr>
        <p:blipFill>
          <a:blip r:embed="rId5">
            <a:alphaModFix/>
          </a:blip>
          <a:stretch>
            <a:fillRect/>
          </a:stretch>
        </p:blipFill>
        <p:spPr>
          <a:xfrm>
            <a:off x="1243800" y="2947475"/>
            <a:ext cx="3689875" cy="1292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397" name="Google Shape;397;p61"/>
          <p:cNvSpPr txBox="1"/>
          <p:nvPr/>
        </p:nvSpPr>
        <p:spPr>
          <a:xfrm>
            <a:off x="582550" y="1207225"/>
            <a:ext cx="4892700" cy="32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b="1" lang="es" sz="1600">
                <a:solidFill>
                  <a:schemeClr val="dk1"/>
                </a:solidFill>
                <a:latin typeface="DM Sans"/>
                <a:ea typeface="DM Sans"/>
                <a:cs typeface="DM Sans"/>
                <a:sym typeface="DM Sans"/>
              </a:rPr>
              <a:t>Interpretación del coeficiente </a:t>
            </a:r>
            <a:r>
              <a:rPr b="1" lang="es" sz="1600">
                <a:solidFill>
                  <a:schemeClr val="dk1"/>
                </a:solidFill>
                <a:latin typeface="DM Sans"/>
                <a:ea typeface="DM Sans"/>
                <a:cs typeface="DM Sans"/>
                <a:sym typeface="DM Sans"/>
              </a:rPr>
              <a:t>𝜷</a:t>
            </a:r>
            <a:endParaRPr b="1"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Tenemos tres casos posibles:</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𝜷 =0 para cualquier valor de X la variable Y es constante (no cambia)</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𝜷 &gt;0 indica que al aumentar el valor de X, también aumenta el valor de Y</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𝜷&lt;0 indica que al aumentar el valor de X, el valor de Y disminuye</a:t>
            </a:r>
            <a:endParaRPr sz="1600">
              <a:solidFill>
                <a:schemeClr val="dk1"/>
              </a:solidFill>
              <a:latin typeface="DM Sans"/>
              <a:ea typeface="DM Sans"/>
              <a:cs typeface="DM Sans"/>
              <a:sym typeface="DM Sans"/>
            </a:endParaRPr>
          </a:p>
        </p:txBody>
      </p:sp>
      <p:pic>
        <p:nvPicPr>
          <p:cNvPr id="398" name="Google Shape;398;p61"/>
          <p:cNvPicPr preferRelativeResize="0"/>
          <p:nvPr/>
        </p:nvPicPr>
        <p:blipFill>
          <a:blip r:embed="rId3">
            <a:alphaModFix/>
          </a:blip>
          <a:stretch>
            <a:fillRect/>
          </a:stretch>
        </p:blipFill>
        <p:spPr>
          <a:xfrm>
            <a:off x="7741000" y="468000"/>
            <a:ext cx="873450" cy="873450"/>
          </a:xfrm>
          <a:prstGeom prst="rect">
            <a:avLst/>
          </a:prstGeom>
          <a:noFill/>
          <a:ln>
            <a:noFill/>
          </a:ln>
        </p:spPr>
      </p:pic>
      <p:pic>
        <p:nvPicPr>
          <p:cNvPr id="399" name="Google Shape;399;p61"/>
          <p:cNvPicPr preferRelativeResize="0"/>
          <p:nvPr/>
        </p:nvPicPr>
        <p:blipFill>
          <a:blip r:embed="rId4">
            <a:alphaModFix/>
          </a:blip>
          <a:stretch>
            <a:fillRect/>
          </a:stretch>
        </p:blipFill>
        <p:spPr>
          <a:xfrm>
            <a:off x="5394150" y="1296225"/>
            <a:ext cx="3146286" cy="2943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05" name="Google Shape;405;p62"/>
          <p:cNvSpPr txBox="1"/>
          <p:nvPr/>
        </p:nvSpPr>
        <p:spPr>
          <a:xfrm>
            <a:off x="582550" y="1207225"/>
            <a:ext cx="4892700" cy="32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b="1" lang="es" sz="1600">
                <a:solidFill>
                  <a:schemeClr val="dk1"/>
                </a:solidFill>
                <a:latin typeface="DM Sans"/>
                <a:ea typeface="DM Sans"/>
                <a:cs typeface="DM Sans"/>
                <a:sym typeface="DM Sans"/>
              </a:rPr>
              <a:t>Coeficiente de correlación R: </a:t>
            </a:r>
            <a:r>
              <a:rPr lang="es" sz="1600">
                <a:solidFill>
                  <a:schemeClr val="dk1"/>
                </a:solidFill>
                <a:latin typeface="DM Sans"/>
                <a:ea typeface="DM Sans"/>
                <a:cs typeface="DM Sans"/>
                <a:sym typeface="DM Sans"/>
              </a:rPr>
              <a:t>Es una medida que trata de medir la </a:t>
            </a:r>
            <a:r>
              <a:rPr b="1" lang="es" sz="1600">
                <a:solidFill>
                  <a:schemeClr val="dk1"/>
                </a:solidFill>
                <a:latin typeface="DM Sans"/>
                <a:ea typeface="DM Sans"/>
                <a:cs typeface="DM Sans"/>
                <a:sym typeface="DM Sans"/>
              </a:rPr>
              <a:t>dependencia lineal </a:t>
            </a:r>
            <a:r>
              <a:rPr lang="es" sz="1600">
                <a:solidFill>
                  <a:schemeClr val="dk1"/>
                </a:solidFill>
                <a:latin typeface="DM Sans"/>
                <a:ea typeface="DM Sans"/>
                <a:cs typeface="DM Sans"/>
                <a:sym typeface="DM Sans"/>
              </a:rPr>
              <a:t>que existe entre dos variables. Y su cuadrado se determina </a:t>
            </a:r>
            <a:r>
              <a:rPr b="1" lang="es" sz="1600">
                <a:solidFill>
                  <a:schemeClr val="dk1"/>
                </a:solidFill>
                <a:latin typeface="DM Sans"/>
                <a:ea typeface="DM Sans"/>
                <a:cs typeface="DM Sans"/>
                <a:sym typeface="DM Sans"/>
              </a:rPr>
              <a:t>coeficiente de determinación R^2</a:t>
            </a:r>
            <a:endParaRPr b="1"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lang="es" sz="1600">
                <a:solidFill>
                  <a:schemeClr val="dk1"/>
                </a:solidFill>
                <a:latin typeface="DM Sans"/>
                <a:ea typeface="DM Sans"/>
                <a:cs typeface="DM Sans"/>
                <a:sym typeface="DM Sans"/>
              </a:rPr>
              <a:t>El coeficiente de determinación cuantifica el porcentaje de variabilidad que puede explicar X de Y, por ejemplo si R^2= 0.45, indica que 45% de la variabilidad de Y es explicada por X</a:t>
            </a:r>
            <a:endParaRPr sz="1600">
              <a:solidFill>
                <a:schemeClr val="dk1"/>
              </a:solidFill>
              <a:latin typeface="DM Sans"/>
              <a:ea typeface="DM Sans"/>
              <a:cs typeface="DM Sans"/>
              <a:sym typeface="DM Sans"/>
            </a:endParaRPr>
          </a:p>
        </p:txBody>
      </p:sp>
      <p:pic>
        <p:nvPicPr>
          <p:cNvPr id="406" name="Google Shape;406;p62"/>
          <p:cNvPicPr preferRelativeResize="0"/>
          <p:nvPr/>
        </p:nvPicPr>
        <p:blipFill>
          <a:blip r:embed="rId3">
            <a:alphaModFix/>
          </a:blip>
          <a:stretch>
            <a:fillRect/>
          </a:stretch>
        </p:blipFill>
        <p:spPr>
          <a:xfrm>
            <a:off x="7741000" y="468000"/>
            <a:ext cx="873450" cy="873450"/>
          </a:xfrm>
          <a:prstGeom prst="rect">
            <a:avLst/>
          </a:prstGeom>
          <a:noFill/>
          <a:ln>
            <a:noFill/>
          </a:ln>
        </p:spPr>
      </p:pic>
      <p:pic>
        <p:nvPicPr>
          <p:cNvPr id="407" name="Google Shape;407;p62"/>
          <p:cNvPicPr preferRelativeResize="0"/>
          <p:nvPr/>
        </p:nvPicPr>
        <p:blipFill>
          <a:blip r:embed="rId4">
            <a:alphaModFix/>
          </a:blip>
          <a:stretch>
            <a:fillRect/>
          </a:stretch>
        </p:blipFill>
        <p:spPr>
          <a:xfrm>
            <a:off x="5394150" y="1296225"/>
            <a:ext cx="3146286" cy="294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13" name="Google Shape;413;p63"/>
          <p:cNvSpPr txBox="1"/>
          <p:nvPr/>
        </p:nvSpPr>
        <p:spPr>
          <a:xfrm>
            <a:off x="582550" y="1207225"/>
            <a:ext cx="4892700" cy="32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600">
                <a:solidFill>
                  <a:schemeClr val="dk1"/>
                </a:solidFill>
                <a:latin typeface="DM Sans"/>
                <a:ea typeface="DM Sans"/>
                <a:cs typeface="DM Sans"/>
                <a:sym typeface="DM Sans"/>
              </a:rPr>
              <a:t>Propiedades del coeficiente de correlación</a:t>
            </a:r>
            <a:endParaRPr b="1"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No tiene </a:t>
            </a:r>
            <a:r>
              <a:rPr lang="es" sz="1600">
                <a:solidFill>
                  <a:schemeClr val="dk1"/>
                </a:solidFill>
                <a:latin typeface="DM Sans"/>
                <a:ea typeface="DM Sans"/>
                <a:cs typeface="DM Sans"/>
                <a:sym typeface="DM Sans"/>
              </a:rPr>
              <a:t>dimensión</a:t>
            </a:r>
            <a:r>
              <a:rPr lang="es" sz="1600">
                <a:solidFill>
                  <a:schemeClr val="dk1"/>
                </a:solidFill>
                <a:latin typeface="DM Sans"/>
                <a:ea typeface="DM Sans"/>
                <a:cs typeface="DM Sans"/>
                <a:sym typeface="DM Sans"/>
              </a:rPr>
              <a:t> y siempre </a:t>
            </a:r>
            <a:r>
              <a:rPr lang="es" sz="1600">
                <a:solidFill>
                  <a:schemeClr val="dk1"/>
                </a:solidFill>
                <a:latin typeface="DM Sans"/>
                <a:ea typeface="DM Sans"/>
                <a:cs typeface="DM Sans"/>
                <a:sym typeface="DM Sans"/>
              </a:rPr>
              <a:t>está</a:t>
            </a:r>
            <a:r>
              <a:rPr lang="es" sz="1600">
                <a:solidFill>
                  <a:schemeClr val="dk1"/>
                </a:solidFill>
                <a:latin typeface="DM Sans"/>
                <a:ea typeface="DM Sans"/>
                <a:cs typeface="DM Sans"/>
                <a:sym typeface="DM Sans"/>
              </a:rPr>
              <a:t> entre [-1,1]</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Si las variables son independientes entonces R=0, pero lo inverso no siempre es cierto</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Si existe </a:t>
            </a:r>
            <a:r>
              <a:rPr lang="es" sz="1600">
                <a:solidFill>
                  <a:schemeClr val="dk1"/>
                </a:solidFill>
                <a:latin typeface="DM Sans"/>
                <a:ea typeface="DM Sans"/>
                <a:cs typeface="DM Sans"/>
                <a:sym typeface="DM Sans"/>
              </a:rPr>
              <a:t>relación</a:t>
            </a:r>
            <a:r>
              <a:rPr lang="es" sz="1600">
                <a:solidFill>
                  <a:schemeClr val="dk1"/>
                </a:solidFill>
                <a:latin typeface="DM Sans"/>
                <a:ea typeface="DM Sans"/>
                <a:cs typeface="DM Sans"/>
                <a:sym typeface="DM Sans"/>
              </a:rPr>
              <a:t> lineal perfecta R=1 o -1 (</a:t>
            </a:r>
            <a:r>
              <a:rPr lang="es" sz="1600">
                <a:solidFill>
                  <a:schemeClr val="dk1"/>
                </a:solidFill>
                <a:latin typeface="DM Sans"/>
                <a:ea typeface="DM Sans"/>
                <a:cs typeface="DM Sans"/>
                <a:sym typeface="DM Sans"/>
              </a:rPr>
              <a:t>relación</a:t>
            </a:r>
            <a:r>
              <a:rPr lang="es" sz="1600">
                <a:solidFill>
                  <a:schemeClr val="dk1"/>
                </a:solidFill>
                <a:latin typeface="DM Sans"/>
                <a:ea typeface="DM Sans"/>
                <a:cs typeface="DM Sans"/>
                <a:sym typeface="DM Sans"/>
              </a:rPr>
              <a:t> inversa perfecta)</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Si R&gt;0 indica una </a:t>
            </a:r>
            <a:r>
              <a:rPr lang="es" sz="1600">
                <a:solidFill>
                  <a:schemeClr val="dk1"/>
                </a:solidFill>
                <a:latin typeface="DM Sans"/>
                <a:ea typeface="DM Sans"/>
                <a:cs typeface="DM Sans"/>
                <a:sym typeface="DM Sans"/>
              </a:rPr>
              <a:t>relación</a:t>
            </a:r>
            <a:r>
              <a:rPr lang="es" sz="1600">
                <a:solidFill>
                  <a:schemeClr val="dk1"/>
                </a:solidFill>
                <a:latin typeface="DM Sans"/>
                <a:ea typeface="DM Sans"/>
                <a:cs typeface="DM Sans"/>
                <a:sym typeface="DM Sans"/>
              </a:rPr>
              <a:t> directa lineal de X en Y</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Si R&lt;0 indica una relacion inversa de X en Y</a:t>
            </a:r>
            <a:endParaRPr sz="1600">
              <a:solidFill>
                <a:schemeClr val="dk1"/>
              </a:solidFill>
              <a:latin typeface="DM Sans"/>
              <a:ea typeface="DM Sans"/>
              <a:cs typeface="DM Sans"/>
              <a:sym typeface="DM Sans"/>
            </a:endParaRPr>
          </a:p>
        </p:txBody>
      </p:sp>
      <p:pic>
        <p:nvPicPr>
          <p:cNvPr id="414" name="Google Shape;414;p63"/>
          <p:cNvPicPr preferRelativeResize="0"/>
          <p:nvPr/>
        </p:nvPicPr>
        <p:blipFill>
          <a:blip r:embed="rId3">
            <a:alphaModFix/>
          </a:blip>
          <a:stretch>
            <a:fillRect/>
          </a:stretch>
        </p:blipFill>
        <p:spPr>
          <a:xfrm>
            <a:off x="7741000" y="468000"/>
            <a:ext cx="873450" cy="873450"/>
          </a:xfrm>
          <a:prstGeom prst="rect">
            <a:avLst/>
          </a:prstGeom>
          <a:noFill/>
          <a:ln>
            <a:noFill/>
          </a:ln>
        </p:spPr>
      </p:pic>
      <p:pic>
        <p:nvPicPr>
          <p:cNvPr id="415" name="Google Shape;415;p63"/>
          <p:cNvPicPr preferRelativeResize="0"/>
          <p:nvPr/>
        </p:nvPicPr>
        <p:blipFill>
          <a:blip r:embed="rId4">
            <a:alphaModFix/>
          </a:blip>
          <a:stretch>
            <a:fillRect/>
          </a:stretch>
        </p:blipFill>
        <p:spPr>
          <a:xfrm>
            <a:off x="5475250" y="1357225"/>
            <a:ext cx="3146286" cy="294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21" name="Google Shape;421;p64"/>
          <p:cNvSpPr txBox="1"/>
          <p:nvPr/>
        </p:nvSpPr>
        <p:spPr>
          <a:xfrm>
            <a:off x="582550" y="1207225"/>
            <a:ext cx="4892700" cy="32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 sz="1600">
                <a:solidFill>
                  <a:schemeClr val="dk1"/>
                </a:solidFill>
                <a:latin typeface="DM Sans"/>
                <a:ea typeface="DM Sans"/>
                <a:cs typeface="DM Sans"/>
                <a:sym typeface="DM Sans"/>
              </a:rPr>
              <a:t>Supuestos</a:t>
            </a:r>
            <a:endParaRPr b="1"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latin typeface="DM Sans"/>
                <a:ea typeface="DM Sans"/>
                <a:cs typeface="DM Sans"/>
                <a:sym typeface="DM Sans"/>
              </a:rPr>
              <a:t>Independencia: </a:t>
            </a:r>
            <a:r>
              <a:rPr lang="es" sz="1600">
                <a:solidFill>
                  <a:schemeClr val="dk1"/>
                </a:solidFill>
                <a:latin typeface="DM Sans"/>
                <a:ea typeface="DM Sans"/>
                <a:cs typeface="DM Sans"/>
                <a:sym typeface="DM Sans"/>
              </a:rPr>
              <a:t>los residuales deben ser independientes entre sí </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latin typeface="DM Sans"/>
                <a:ea typeface="DM Sans"/>
                <a:cs typeface="DM Sans"/>
                <a:sym typeface="DM Sans"/>
              </a:rPr>
              <a:t>Homocedasticidad: </a:t>
            </a:r>
            <a:r>
              <a:rPr lang="es" sz="1600">
                <a:solidFill>
                  <a:schemeClr val="dk1"/>
                </a:solidFill>
                <a:latin typeface="DM Sans"/>
                <a:ea typeface="DM Sans"/>
                <a:cs typeface="DM Sans"/>
                <a:sym typeface="DM Sans"/>
              </a:rPr>
              <a:t>significa varianzas iguales, para cada valor de X la varianza de los residuales debe ser la misma </a:t>
            </a:r>
            <a:endParaRPr sz="1600">
              <a:solidFill>
                <a:schemeClr val="dk1"/>
              </a:solidFill>
              <a:latin typeface="DM Sans"/>
              <a:ea typeface="DM Sans"/>
              <a:cs typeface="DM Sans"/>
              <a:sym typeface="DM Sans"/>
            </a:endParaRPr>
          </a:p>
          <a:p>
            <a:pPr indent="-330200" lvl="0" marL="457200" rtl="0" algn="l">
              <a:lnSpc>
                <a:spcPct val="150000"/>
              </a:lnSpc>
              <a:spcBef>
                <a:spcPts val="0"/>
              </a:spcBef>
              <a:spcAft>
                <a:spcPts val="0"/>
              </a:spcAft>
              <a:buClr>
                <a:schemeClr val="dk1"/>
              </a:buClr>
              <a:buSzPts val="1600"/>
              <a:buFont typeface="DM Sans"/>
              <a:buAutoNum type="arabicPeriod"/>
            </a:pPr>
            <a:r>
              <a:rPr b="1" lang="es" sz="1600">
                <a:solidFill>
                  <a:schemeClr val="dk1"/>
                </a:solidFill>
                <a:latin typeface="DM Sans"/>
                <a:ea typeface="DM Sans"/>
                <a:cs typeface="DM Sans"/>
                <a:sym typeface="DM Sans"/>
              </a:rPr>
              <a:t>Normalidad: </a:t>
            </a:r>
            <a:r>
              <a:rPr lang="es" sz="1600">
                <a:solidFill>
                  <a:schemeClr val="dk1"/>
                </a:solidFill>
                <a:latin typeface="DM Sans"/>
                <a:ea typeface="DM Sans"/>
                <a:cs typeface="DM Sans"/>
                <a:sym typeface="DM Sans"/>
              </a:rPr>
              <a:t>para cada valor de X, los residuales tienen distribución normal con media cero </a:t>
            </a:r>
            <a:endParaRPr sz="1600">
              <a:solidFill>
                <a:schemeClr val="dk1"/>
              </a:solidFill>
              <a:latin typeface="DM Sans"/>
              <a:ea typeface="DM Sans"/>
              <a:cs typeface="DM Sans"/>
              <a:sym typeface="DM Sans"/>
            </a:endParaRPr>
          </a:p>
        </p:txBody>
      </p:sp>
      <p:pic>
        <p:nvPicPr>
          <p:cNvPr id="422" name="Google Shape;422;p64"/>
          <p:cNvPicPr preferRelativeResize="0"/>
          <p:nvPr/>
        </p:nvPicPr>
        <p:blipFill>
          <a:blip r:embed="rId3">
            <a:alphaModFix/>
          </a:blip>
          <a:stretch>
            <a:fillRect/>
          </a:stretch>
        </p:blipFill>
        <p:spPr>
          <a:xfrm>
            <a:off x="7741000" y="468000"/>
            <a:ext cx="873450" cy="873450"/>
          </a:xfrm>
          <a:prstGeom prst="rect">
            <a:avLst/>
          </a:prstGeom>
          <a:noFill/>
          <a:ln>
            <a:noFill/>
          </a:ln>
        </p:spPr>
      </p:pic>
      <p:pic>
        <p:nvPicPr>
          <p:cNvPr id="423" name="Google Shape;423;p64"/>
          <p:cNvPicPr preferRelativeResize="0"/>
          <p:nvPr/>
        </p:nvPicPr>
        <p:blipFill>
          <a:blip r:embed="rId4">
            <a:alphaModFix/>
          </a:blip>
          <a:stretch>
            <a:fillRect/>
          </a:stretch>
        </p:blipFill>
        <p:spPr>
          <a:xfrm>
            <a:off x="5475250" y="1357225"/>
            <a:ext cx="3146286" cy="2943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5"/>
          <p:cNvSpPr txBox="1"/>
          <p:nvPr/>
        </p:nvSpPr>
        <p:spPr>
          <a:xfrm>
            <a:off x="1085125" y="2202300"/>
            <a:ext cx="67998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Múltiple</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34" name="Google Shape;434;p66"/>
          <p:cNvSpPr txBox="1"/>
          <p:nvPr/>
        </p:nvSpPr>
        <p:spPr>
          <a:xfrm>
            <a:off x="520075" y="1329550"/>
            <a:ext cx="4652400" cy="2943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Similar al</a:t>
            </a:r>
            <a:r>
              <a:rPr lang="es" sz="1800">
                <a:solidFill>
                  <a:schemeClr val="dk1"/>
                </a:solidFill>
                <a:latin typeface="DM Sans"/>
                <a:ea typeface="DM Sans"/>
                <a:cs typeface="DM Sans"/>
                <a:sym typeface="DM Sans"/>
              </a:rPr>
              <a:t> </a:t>
            </a:r>
            <a:r>
              <a:rPr b="1" lang="es" sz="1800">
                <a:solidFill>
                  <a:schemeClr val="dk1"/>
                </a:solidFill>
                <a:latin typeface="DM Sans"/>
                <a:ea typeface="DM Sans"/>
                <a:cs typeface="DM Sans"/>
                <a:sym typeface="DM Sans"/>
              </a:rPr>
              <a:t>modelo estadístico de </a:t>
            </a:r>
            <a:r>
              <a:rPr b="1" lang="es" sz="1800">
                <a:solidFill>
                  <a:schemeClr val="dk1"/>
                </a:solidFill>
                <a:latin typeface="DM Sans"/>
                <a:ea typeface="DM Sans"/>
                <a:cs typeface="DM Sans"/>
                <a:sym typeface="DM Sans"/>
              </a:rPr>
              <a:t>Regresión</a:t>
            </a:r>
            <a:r>
              <a:rPr b="1" lang="es" sz="1800">
                <a:solidFill>
                  <a:schemeClr val="dk1"/>
                </a:solidFill>
                <a:latin typeface="DM Sans"/>
                <a:ea typeface="DM Sans"/>
                <a:cs typeface="DM Sans"/>
                <a:sym typeface="DM Sans"/>
              </a:rPr>
              <a:t> lineal simple </a:t>
            </a:r>
            <a:r>
              <a:rPr lang="es" sz="1800">
                <a:solidFill>
                  <a:schemeClr val="dk1"/>
                </a:solidFill>
                <a:latin typeface="DM Sans"/>
                <a:ea typeface="DM Sans"/>
                <a:cs typeface="DM Sans"/>
                <a:sym typeface="DM Sans"/>
              </a:rPr>
              <a:t>donde</a:t>
            </a:r>
            <a:r>
              <a:rPr b="1" lang="es" sz="1800">
                <a:solidFill>
                  <a:schemeClr val="dk1"/>
                </a:solidFill>
                <a:latin typeface="DM Sans"/>
                <a:ea typeface="DM Sans"/>
                <a:cs typeface="DM Sans"/>
                <a:sym typeface="DM Sans"/>
              </a:rPr>
              <a:t> </a:t>
            </a:r>
            <a:r>
              <a:rPr lang="es" sz="1800">
                <a:solidFill>
                  <a:schemeClr val="dk1"/>
                </a:solidFill>
                <a:latin typeface="DM Sans"/>
                <a:ea typeface="DM Sans"/>
                <a:cs typeface="DM Sans"/>
                <a:sym typeface="DM Sans"/>
              </a:rPr>
              <a:t>trata de explicar la relación que existe entre una </a:t>
            </a:r>
            <a:r>
              <a:rPr b="1" lang="es" sz="1800">
                <a:solidFill>
                  <a:schemeClr val="dk1"/>
                </a:solidFill>
                <a:latin typeface="DM Sans"/>
                <a:ea typeface="DM Sans"/>
                <a:cs typeface="DM Sans"/>
                <a:sym typeface="DM Sans"/>
              </a:rPr>
              <a:t>variable dependiente (variable respuesta)</a:t>
            </a:r>
            <a:r>
              <a:rPr lang="es" sz="1800">
                <a:solidFill>
                  <a:schemeClr val="dk1"/>
                </a:solidFill>
                <a:latin typeface="DM Sans"/>
                <a:ea typeface="DM Sans"/>
                <a:cs typeface="DM Sans"/>
                <a:sym typeface="DM Sans"/>
              </a:rPr>
              <a:t> y unas </a:t>
            </a:r>
            <a:r>
              <a:rPr b="1" lang="es" sz="1800">
                <a:solidFill>
                  <a:schemeClr val="dk1"/>
                </a:solidFill>
                <a:latin typeface="DM Sans"/>
                <a:ea typeface="DM Sans"/>
                <a:cs typeface="DM Sans"/>
                <a:sym typeface="DM Sans"/>
              </a:rPr>
              <a:t>variables independientes (explicativas) </a:t>
            </a:r>
            <a:endParaRPr i="0" sz="1350" u="none" cap="none" strike="noStrike">
              <a:solidFill>
                <a:srgbClr val="000000"/>
              </a:solidFill>
              <a:latin typeface="DM Sans"/>
              <a:ea typeface="DM Sans"/>
              <a:cs typeface="DM Sans"/>
              <a:sym typeface="DM Sans"/>
            </a:endParaRPr>
          </a:p>
        </p:txBody>
      </p:sp>
      <p:pic>
        <p:nvPicPr>
          <p:cNvPr id="435" name="Google Shape;435;p66"/>
          <p:cNvPicPr preferRelativeResize="0"/>
          <p:nvPr/>
        </p:nvPicPr>
        <p:blipFill>
          <a:blip r:embed="rId3">
            <a:alphaModFix/>
          </a:blip>
          <a:stretch>
            <a:fillRect/>
          </a:stretch>
        </p:blipFill>
        <p:spPr>
          <a:xfrm>
            <a:off x="5172475" y="1233675"/>
            <a:ext cx="3266324" cy="3266324"/>
          </a:xfrm>
          <a:prstGeom prst="rect">
            <a:avLst/>
          </a:prstGeom>
          <a:noFill/>
          <a:ln>
            <a:noFill/>
          </a:ln>
        </p:spPr>
      </p:pic>
      <p:pic>
        <p:nvPicPr>
          <p:cNvPr id="436" name="Google Shape;436;p66"/>
          <p:cNvPicPr preferRelativeResize="0"/>
          <p:nvPr/>
        </p:nvPicPr>
        <p:blipFill>
          <a:blip r:embed="rId4">
            <a:alphaModFix/>
          </a:blip>
          <a:stretch>
            <a:fillRect/>
          </a:stretch>
        </p:blipFill>
        <p:spPr>
          <a:xfrm>
            <a:off x="7741000" y="468000"/>
            <a:ext cx="873450" cy="873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7"/>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42" name="Google Shape;442;p67"/>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El modelo de regresión lineal </a:t>
            </a:r>
            <a:r>
              <a:rPr lang="es" sz="1600">
                <a:solidFill>
                  <a:schemeClr val="dk1"/>
                </a:solidFill>
                <a:latin typeface="DM Sans"/>
                <a:ea typeface="DM Sans"/>
                <a:cs typeface="DM Sans"/>
                <a:sym typeface="DM Sans"/>
              </a:rPr>
              <a:t>múltiple</a:t>
            </a:r>
            <a:r>
              <a:rPr lang="es" sz="1600">
                <a:solidFill>
                  <a:schemeClr val="dk1"/>
                </a:solidFill>
                <a:latin typeface="DM Sans"/>
                <a:ea typeface="DM Sans"/>
                <a:cs typeface="DM Sans"/>
                <a:sym typeface="DM Sans"/>
              </a:rPr>
              <a:t> está dado por la siguiente expresión:</a:t>
            </a:r>
            <a:endParaRPr sz="160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y=𝞪+𝜷1X1+... +</a:t>
            </a:r>
            <a:r>
              <a:rPr lang="es" sz="1600">
                <a:solidFill>
                  <a:schemeClr val="dk1"/>
                </a:solidFill>
                <a:latin typeface="DM Sans"/>
                <a:ea typeface="DM Sans"/>
                <a:cs typeface="DM Sans"/>
                <a:sym typeface="DM Sans"/>
              </a:rPr>
              <a:t>𝜷nXn+</a:t>
            </a:r>
            <a:r>
              <a:rPr lang="es" sz="1600">
                <a:solidFill>
                  <a:schemeClr val="dk1"/>
                </a:solidFill>
                <a:latin typeface="DM Sans"/>
                <a:ea typeface="DM Sans"/>
                <a:cs typeface="DM Sans"/>
                <a:sym typeface="DM Sans"/>
              </a:rPr>
              <a:t>𝟄</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𝞪= intercepto (valor que toma Y cuando X vale 0)</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𝜷i= es la pendiente de cada variable independiente (i= 1,2,.....,n)</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𝟄= representa el error aleatorio con una distribución normal (0,𝞼)</a:t>
            </a:r>
            <a:endParaRPr sz="1600">
              <a:solidFill>
                <a:schemeClr val="dk1"/>
              </a:solidFill>
              <a:latin typeface="DM Sans"/>
              <a:ea typeface="DM Sans"/>
              <a:cs typeface="DM Sans"/>
              <a:sym typeface="DM Sans"/>
            </a:endParaRPr>
          </a:p>
        </p:txBody>
      </p:sp>
      <p:pic>
        <p:nvPicPr>
          <p:cNvPr id="443" name="Google Shape;443;p67"/>
          <p:cNvPicPr preferRelativeResize="0"/>
          <p:nvPr/>
        </p:nvPicPr>
        <p:blipFill>
          <a:blip r:embed="rId3">
            <a:alphaModFix/>
          </a:blip>
          <a:stretch>
            <a:fillRect/>
          </a:stretch>
        </p:blipFill>
        <p:spPr>
          <a:xfrm>
            <a:off x="5394150" y="1341450"/>
            <a:ext cx="3158350" cy="3158350"/>
          </a:xfrm>
          <a:prstGeom prst="rect">
            <a:avLst/>
          </a:prstGeom>
          <a:noFill/>
          <a:ln>
            <a:noFill/>
          </a:ln>
        </p:spPr>
      </p:pic>
      <p:pic>
        <p:nvPicPr>
          <p:cNvPr id="444" name="Google Shape;444;p67"/>
          <p:cNvPicPr preferRelativeResize="0"/>
          <p:nvPr/>
        </p:nvPicPr>
        <p:blipFill>
          <a:blip r:embed="rId4">
            <a:alphaModFix/>
          </a:blip>
          <a:stretch>
            <a:fillRect/>
          </a:stretch>
        </p:blipFill>
        <p:spPr>
          <a:xfrm>
            <a:off x="7741000" y="468000"/>
            <a:ext cx="873450" cy="87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26" name="Google Shape;126;p32"/>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27" name="Google Shape;127;p32"/>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Profundizar </a:t>
            </a:r>
            <a:r>
              <a:rPr lang="es" sz="1350">
                <a:solidFill>
                  <a:schemeClr val="lt1"/>
                </a:solidFill>
                <a:latin typeface="DM Sans"/>
                <a:ea typeface="DM Sans"/>
                <a:cs typeface="DM Sans"/>
                <a:sym typeface="DM Sans"/>
              </a:rPr>
              <a:t>en el Aprendizaje Supervisado </a:t>
            </a:r>
            <a:endParaRPr b="0" i="0" sz="1350" u="none" cap="none" strike="noStrike">
              <a:solidFill>
                <a:schemeClr val="lt1"/>
              </a:solidFill>
              <a:latin typeface="DM Sans"/>
              <a:ea typeface="DM Sans"/>
              <a:cs typeface="DM Sans"/>
              <a:sym typeface="DM Sans"/>
            </a:endParaRPr>
          </a:p>
        </p:txBody>
      </p:sp>
      <p:pic>
        <p:nvPicPr>
          <p:cNvPr id="128" name="Google Shape;128;p32"/>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129" name="Google Shape;129;p32"/>
          <p:cNvSpPr txBox="1"/>
          <p:nvPr/>
        </p:nvSpPr>
        <p:spPr>
          <a:xfrm>
            <a:off x="2690561" y="2179926"/>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Aplic</a:t>
            </a:r>
            <a:r>
              <a:rPr b="1" lang="es" sz="1350">
                <a:solidFill>
                  <a:schemeClr val="lt1"/>
                </a:solidFill>
                <a:latin typeface="DM Sans"/>
                <a:ea typeface="DM Sans"/>
                <a:cs typeface="DM Sans"/>
                <a:sym typeface="DM Sans"/>
              </a:rPr>
              <a:t>ar </a:t>
            </a:r>
            <a:r>
              <a:rPr lang="es" sz="1350">
                <a:solidFill>
                  <a:schemeClr val="lt1"/>
                </a:solidFill>
                <a:latin typeface="DM Sans"/>
                <a:ea typeface="DM Sans"/>
                <a:cs typeface="DM Sans"/>
                <a:sym typeface="DM Sans"/>
              </a:rPr>
              <a:t>el algoritmo de SVM</a:t>
            </a:r>
            <a:endParaRPr b="0" i="0" sz="1350" u="none" cap="none" strike="noStrike">
              <a:solidFill>
                <a:schemeClr val="lt1"/>
              </a:solidFill>
              <a:latin typeface="DM Sans"/>
              <a:ea typeface="DM Sans"/>
              <a:cs typeface="DM Sans"/>
              <a:sym typeface="DM Sans"/>
            </a:endParaRPr>
          </a:p>
        </p:txBody>
      </p:sp>
      <p:cxnSp>
        <p:nvCxnSpPr>
          <p:cNvPr id="130" name="Google Shape;130;p32"/>
          <p:cNvCxnSpPr>
            <a:stCxn id="126" idx="2"/>
            <a:endCxn id="128" idx="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pic>
        <p:nvPicPr>
          <p:cNvPr id="131" name="Google Shape;131;p32"/>
          <p:cNvPicPr preferRelativeResize="0"/>
          <p:nvPr/>
        </p:nvPicPr>
        <p:blipFill rotWithShape="1">
          <a:blip r:embed="rId3">
            <a:alphaModFix/>
          </a:blip>
          <a:srcRect b="0" l="0" r="0" t="0"/>
          <a:stretch/>
        </p:blipFill>
        <p:spPr>
          <a:xfrm>
            <a:off x="2172738" y="3010113"/>
            <a:ext cx="196975" cy="196975"/>
          </a:xfrm>
          <a:prstGeom prst="rect">
            <a:avLst/>
          </a:prstGeom>
          <a:noFill/>
          <a:ln>
            <a:noFill/>
          </a:ln>
        </p:spPr>
      </p:pic>
      <p:cxnSp>
        <p:nvCxnSpPr>
          <p:cNvPr id="132" name="Google Shape;132;p32"/>
          <p:cNvCxnSpPr>
            <a:endCxn id="131" idx="0"/>
          </p:cNvCxnSpPr>
          <p:nvPr/>
        </p:nvCxnSpPr>
        <p:spPr>
          <a:xfrm flipH="1" rot="-5400000">
            <a:off x="2003175" y="2742063"/>
            <a:ext cx="535500" cy="600"/>
          </a:xfrm>
          <a:prstGeom prst="bentConnector3">
            <a:avLst>
              <a:gd fmla="val 50000" name="adj1"/>
            </a:avLst>
          </a:prstGeom>
          <a:noFill/>
          <a:ln cap="flat" cmpd="sng" w="9525">
            <a:solidFill>
              <a:srgbClr val="EAFF6A"/>
            </a:solidFill>
            <a:prstDash val="solid"/>
            <a:round/>
            <a:headEnd len="sm" w="sm" type="none"/>
            <a:tailEnd len="sm" w="sm" type="none"/>
          </a:ln>
        </p:spPr>
      </p:cxnSp>
      <p:sp>
        <p:nvSpPr>
          <p:cNvPr id="133" name="Google Shape;133;p32"/>
          <p:cNvSpPr txBox="1"/>
          <p:nvPr/>
        </p:nvSpPr>
        <p:spPr>
          <a:xfrm>
            <a:off x="2690561" y="2908225"/>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los modelos de Regresión</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Regresión Lineal simple</a:t>
            </a:r>
            <a:endParaRPr b="1" i="0" sz="4000" u="none" cap="none" strike="noStrike">
              <a:solidFill>
                <a:schemeClr val="dk1"/>
              </a:solidFill>
              <a:latin typeface="DM Sans"/>
              <a:ea typeface="DM Sans"/>
              <a:cs typeface="DM Sans"/>
              <a:sym typeface="DM Sans"/>
            </a:endParaRPr>
          </a:p>
        </p:txBody>
      </p:sp>
      <p:sp>
        <p:nvSpPr>
          <p:cNvPr id="450" name="Google Shape;450;p68"/>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Este modelo al igual que el de </a:t>
            </a:r>
            <a:r>
              <a:rPr lang="es" sz="1600">
                <a:solidFill>
                  <a:schemeClr val="dk1"/>
                </a:solidFill>
                <a:latin typeface="DM Sans"/>
                <a:ea typeface="DM Sans"/>
                <a:cs typeface="DM Sans"/>
                <a:sym typeface="DM Sans"/>
              </a:rPr>
              <a:t>regresión</a:t>
            </a:r>
            <a:r>
              <a:rPr lang="es" sz="1600">
                <a:solidFill>
                  <a:schemeClr val="dk1"/>
                </a:solidFill>
                <a:latin typeface="DM Sans"/>
                <a:ea typeface="DM Sans"/>
                <a:cs typeface="DM Sans"/>
                <a:sym typeface="DM Sans"/>
              </a:rPr>
              <a:t> lineal simple tiene los mismos supuestos y se puede cuantificar su desempeño de la misma forma (utilizando el coeficiente de </a:t>
            </a:r>
            <a:r>
              <a:rPr lang="es" sz="1600">
                <a:solidFill>
                  <a:schemeClr val="dk1"/>
                </a:solidFill>
                <a:latin typeface="DM Sans"/>
                <a:ea typeface="DM Sans"/>
                <a:cs typeface="DM Sans"/>
                <a:sym typeface="DM Sans"/>
              </a:rPr>
              <a:t>determinación</a:t>
            </a:r>
            <a:r>
              <a:rPr lang="es" sz="1600">
                <a:solidFill>
                  <a:schemeClr val="dk1"/>
                </a:solidFill>
                <a:latin typeface="DM Sans"/>
                <a:ea typeface="DM Sans"/>
                <a:cs typeface="DM Sans"/>
                <a:sym typeface="DM Sans"/>
              </a:rPr>
              <a:t> (R^2)</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De igual forma el </a:t>
            </a:r>
            <a:r>
              <a:rPr b="1" lang="es" sz="1600">
                <a:solidFill>
                  <a:schemeClr val="dk1"/>
                </a:solidFill>
                <a:latin typeface="DM Sans"/>
                <a:ea typeface="DM Sans"/>
                <a:cs typeface="DM Sans"/>
                <a:sym typeface="DM Sans"/>
              </a:rPr>
              <a:t>la pendiente </a:t>
            </a:r>
            <a:r>
              <a:rPr lang="es" sz="1600">
                <a:solidFill>
                  <a:schemeClr val="dk1"/>
                </a:solidFill>
                <a:latin typeface="DM Sans"/>
                <a:ea typeface="DM Sans"/>
                <a:cs typeface="DM Sans"/>
                <a:sym typeface="DM Sans"/>
              </a:rPr>
              <a:t>de cada </a:t>
            </a:r>
            <a:r>
              <a:rPr b="1" lang="es" sz="1600">
                <a:solidFill>
                  <a:schemeClr val="dk1"/>
                </a:solidFill>
                <a:latin typeface="DM Sans"/>
                <a:ea typeface="DM Sans"/>
                <a:cs typeface="DM Sans"/>
                <a:sym typeface="DM Sans"/>
              </a:rPr>
              <a:t>variable independiente</a:t>
            </a:r>
            <a:r>
              <a:rPr lang="es" sz="1600">
                <a:solidFill>
                  <a:schemeClr val="dk1"/>
                </a:solidFill>
                <a:latin typeface="DM Sans"/>
                <a:ea typeface="DM Sans"/>
                <a:cs typeface="DM Sans"/>
                <a:sym typeface="DM Sans"/>
              </a:rPr>
              <a:t> puede ser o no significativa y se necesita verificar individualmente. </a:t>
            </a:r>
            <a:endParaRPr sz="1600">
              <a:solidFill>
                <a:schemeClr val="dk1"/>
              </a:solidFill>
              <a:latin typeface="DM Sans"/>
              <a:ea typeface="DM Sans"/>
              <a:cs typeface="DM Sans"/>
              <a:sym typeface="DM Sans"/>
            </a:endParaRPr>
          </a:p>
        </p:txBody>
      </p:sp>
      <p:pic>
        <p:nvPicPr>
          <p:cNvPr id="451" name="Google Shape;451;p68"/>
          <p:cNvPicPr preferRelativeResize="0"/>
          <p:nvPr/>
        </p:nvPicPr>
        <p:blipFill>
          <a:blip r:embed="rId3">
            <a:alphaModFix/>
          </a:blip>
          <a:stretch>
            <a:fillRect/>
          </a:stretch>
        </p:blipFill>
        <p:spPr>
          <a:xfrm>
            <a:off x="5394150" y="1341450"/>
            <a:ext cx="3158350" cy="3158350"/>
          </a:xfrm>
          <a:prstGeom prst="rect">
            <a:avLst/>
          </a:prstGeom>
          <a:noFill/>
          <a:ln>
            <a:noFill/>
          </a:ln>
        </p:spPr>
      </p:pic>
      <p:pic>
        <p:nvPicPr>
          <p:cNvPr id="452" name="Google Shape;452;p68"/>
          <p:cNvPicPr preferRelativeResize="0"/>
          <p:nvPr/>
        </p:nvPicPr>
        <p:blipFill>
          <a:blip r:embed="rId4">
            <a:alphaModFix/>
          </a:blip>
          <a:stretch>
            <a:fillRect/>
          </a:stretch>
        </p:blipFill>
        <p:spPr>
          <a:xfrm>
            <a:off x="7741000" y="468000"/>
            <a:ext cx="873450" cy="873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8" name="Google Shape;458;p6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nvSpPr>
        <p:spPr>
          <a:xfrm>
            <a:off x="728325" y="1941375"/>
            <a:ext cx="7437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Optimización de hiperparametros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Hiperparametros</a:t>
            </a:r>
            <a:endParaRPr b="1" i="0" sz="4000" u="none" cap="none" strike="noStrike">
              <a:solidFill>
                <a:schemeClr val="dk1"/>
              </a:solidFill>
              <a:latin typeface="DM Sans"/>
              <a:ea typeface="DM Sans"/>
              <a:cs typeface="DM Sans"/>
              <a:sym typeface="DM Sans"/>
            </a:endParaRPr>
          </a:p>
        </p:txBody>
      </p:sp>
      <p:sp>
        <p:nvSpPr>
          <p:cNvPr id="474" name="Google Shape;474;p72"/>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Los </a:t>
            </a:r>
            <a:r>
              <a:rPr b="1" lang="es" sz="1600">
                <a:solidFill>
                  <a:schemeClr val="dk1"/>
                </a:solidFill>
                <a:latin typeface="DM Sans"/>
                <a:ea typeface="DM Sans"/>
                <a:cs typeface="DM Sans"/>
                <a:sym typeface="DM Sans"/>
              </a:rPr>
              <a:t>hiperparametros </a:t>
            </a:r>
            <a:r>
              <a:rPr lang="es" sz="1600">
                <a:solidFill>
                  <a:schemeClr val="dk1"/>
                </a:solidFill>
                <a:latin typeface="DM Sans"/>
                <a:ea typeface="DM Sans"/>
                <a:cs typeface="DM Sans"/>
                <a:sym typeface="DM Sans"/>
              </a:rPr>
              <a:t>son variables que rigen el proceso de entrenamiento (e.g en una red neuronal las capas ocultas </a:t>
            </a:r>
            <a:r>
              <a:rPr lang="es" sz="1600">
                <a:solidFill>
                  <a:schemeClr val="dk1"/>
                </a:solidFill>
                <a:latin typeface="DM Sans"/>
                <a:ea typeface="DM Sans"/>
                <a:cs typeface="DM Sans"/>
                <a:sym typeface="DM Sans"/>
              </a:rPr>
              <a:t>serían</a:t>
            </a:r>
            <a:r>
              <a:rPr lang="es" sz="1600">
                <a:solidFill>
                  <a:schemeClr val="dk1"/>
                </a:solidFill>
                <a:latin typeface="DM Sans"/>
                <a:ea typeface="DM Sans"/>
                <a:cs typeface="DM Sans"/>
                <a:sym typeface="DM Sans"/>
              </a:rPr>
              <a:t> un ejemplo). Estas variables </a:t>
            </a:r>
            <a:r>
              <a:rPr b="1" lang="es" sz="1600">
                <a:solidFill>
                  <a:schemeClr val="dk1"/>
                </a:solidFill>
                <a:latin typeface="DM Sans"/>
                <a:ea typeface="DM Sans"/>
                <a:cs typeface="DM Sans"/>
                <a:sym typeface="DM Sans"/>
              </a:rPr>
              <a:t>no </a:t>
            </a:r>
            <a:r>
              <a:rPr b="1" lang="es" sz="1600">
                <a:solidFill>
                  <a:schemeClr val="dk1"/>
                </a:solidFill>
                <a:latin typeface="DM Sans"/>
                <a:ea typeface="DM Sans"/>
                <a:cs typeface="DM Sans"/>
                <a:sym typeface="DM Sans"/>
              </a:rPr>
              <a:t>están</a:t>
            </a:r>
            <a:r>
              <a:rPr b="1" lang="es" sz="1600">
                <a:solidFill>
                  <a:schemeClr val="dk1"/>
                </a:solidFill>
                <a:latin typeface="DM Sans"/>
                <a:ea typeface="DM Sans"/>
                <a:cs typeface="DM Sans"/>
                <a:sym typeface="DM Sans"/>
              </a:rPr>
              <a:t> directamente relacionadas </a:t>
            </a:r>
            <a:r>
              <a:rPr lang="es" sz="1600">
                <a:solidFill>
                  <a:schemeClr val="dk1"/>
                </a:solidFill>
                <a:latin typeface="DM Sans"/>
                <a:ea typeface="DM Sans"/>
                <a:cs typeface="DM Sans"/>
                <a:sym typeface="DM Sans"/>
              </a:rPr>
              <a:t>con los datos de entrenamiento, sino que son de </a:t>
            </a:r>
            <a:r>
              <a:rPr b="1" lang="es" sz="1600">
                <a:solidFill>
                  <a:schemeClr val="dk1"/>
                </a:solidFill>
                <a:latin typeface="DM Sans"/>
                <a:ea typeface="DM Sans"/>
                <a:cs typeface="DM Sans"/>
                <a:sym typeface="DM Sans"/>
              </a:rPr>
              <a:t>configuración</a:t>
            </a:r>
            <a:r>
              <a:rPr lang="es" sz="1600">
                <a:solidFill>
                  <a:schemeClr val="dk1"/>
                </a:solidFill>
                <a:latin typeface="DM Sans"/>
                <a:ea typeface="DM Sans"/>
                <a:cs typeface="DM Sans"/>
                <a:sym typeface="DM Sans"/>
              </a:rPr>
              <a:t> y por ende son </a:t>
            </a:r>
            <a:r>
              <a:rPr b="1" lang="es" sz="1600">
                <a:solidFill>
                  <a:schemeClr val="dk1"/>
                </a:solidFill>
                <a:latin typeface="DM Sans"/>
                <a:ea typeface="DM Sans"/>
                <a:cs typeface="DM Sans"/>
                <a:sym typeface="DM Sans"/>
              </a:rPr>
              <a:t>constantes </a:t>
            </a:r>
            <a:r>
              <a:rPr lang="es" sz="1600">
                <a:solidFill>
                  <a:schemeClr val="dk1"/>
                </a:solidFill>
                <a:latin typeface="DM Sans"/>
                <a:ea typeface="DM Sans"/>
                <a:cs typeface="DM Sans"/>
                <a:sym typeface="DM Sans"/>
              </a:rPr>
              <a:t>durante cualquier entrenamiento</a:t>
            </a:r>
            <a:endParaRPr sz="1600">
              <a:solidFill>
                <a:schemeClr val="dk1"/>
              </a:solidFill>
              <a:latin typeface="DM Sans"/>
              <a:ea typeface="DM Sans"/>
              <a:cs typeface="DM Sans"/>
              <a:sym typeface="DM Sans"/>
            </a:endParaRPr>
          </a:p>
        </p:txBody>
      </p:sp>
      <p:pic>
        <p:nvPicPr>
          <p:cNvPr id="475" name="Google Shape;475;p72"/>
          <p:cNvPicPr preferRelativeResize="0"/>
          <p:nvPr/>
        </p:nvPicPr>
        <p:blipFill>
          <a:blip r:embed="rId3">
            <a:alphaModFix/>
          </a:blip>
          <a:stretch>
            <a:fillRect/>
          </a:stretch>
        </p:blipFill>
        <p:spPr>
          <a:xfrm>
            <a:off x="5197500" y="1296225"/>
            <a:ext cx="3445050" cy="3445050"/>
          </a:xfrm>
          <a:prstGeom prst="rect">
            <a:avLst/>
          </a:prstGeom>
          <a:noFill/>
          <a:ln>
            <a:noFill/>
          </a:ln>
        </p:spPr>
      </p:pic>
      <p:pic>
        <p:nvPicPr>
          <p:cNvPr id="476" name="Google Shape;476;p72"/>
          <p:cNvPicPr preferRelativeResize="0"/>
          <p:nvPr/>
        </p:nvPicPr>
        <p:blipFill>
          <a:blip r:embed="rId4">
            <a:alphaModFix/>
          </a:blip>
          <a:stretch>
            <a:fillRect/>
          </a:stretch>
        </p:blipFill>
        <p:spPr>
          <a:xfrm>
            <a:off x="7538450" y="468325"/>
            <a:ext cx="1104100" cy="1104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Hiperparametros</a:t>
            </a:r>
            <a:endParaRPr b="1" i="0" sz="4000" u="none" cap="none" strike="noStrike">
              <a:solidFill>
                <a:schemeClr val="dk1"/>
              </a:solidFill>
              <a:latin typeface="DM Sans"/>
              <a:ea typeface="DM Sans"/>
              <a:cs typeface="DM Sans"/>
              <a:sym typeface="DM Sans"/>
            </a:endParaRPr>
          </a:p>
        </p:txBody>
      </p:sp>
      <p:sp>
        <p:nvSpPr>
          <p:cNvPr id="482" name="Google Shape;482;p73"/>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Además</a:t>
            </a:r>
            <a:r>
              <a:rPr lang="es" sz="1600">
                <a:solidFill>
                  <a:schemeClr val="dk1"/>
                </a:solidFill>
                <a:latin typeface="DM Sans"/>
                <a:ea typeface="DM Sans"/>
                <a:cs typeface="DM Sans"/>
                <a:sym typeface="DM Sans"/>
              </a:rPr>
              <a:t> de los hiperparametros tenemos dos otros conceptos importantes que controlan el entrenamiento de cualquier modelo:</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b="1" lang="es" sz="1600">
                <a:solidFill>
                  <a:schemeClr val="dk1"/>
                </a:solidFill>
                <a:latin typeface="DM Sans"/>
                <a:ea typeface="DM Sans"/>
                <a:cs typeface="DM Sans"/>
                <a:sym typeface="DM Sans"/>
              </a:rPr>
              <a:t>1. </a:t>
            </a:r>
            <a:r>
              <a:rPr b="1" lang="es" sz="1600">
                <a:solidFill>
                  <a:schemeClr val="dk1"/>
                </a:solidFill>
                <a:latin typeface="DM Sans"/>
                <a:ea typeface="DM Sans"/>
                <a:cs typeface="DM Sans"/>
                <a:sym typeface="DM Sans"/>
              </a:rPr>
              <a:t>Datos de entrada: </a:t>
            </a:r>
            <a:r>
              <a:rPr lang="es" sz="1600">
                <a:solidFill>
                  <a:schemeClr val="dk1"/>
                </a:solidFill>
                <a:latin typeface="DM Sans"/>
                <a:ea typeface="DM Sans"/>
                <a:cs typeface="DM Sans"/>
                <a:sym typeface="DM Sans"/>
              </a:rPr>
              <a:t>colección</a:t>
            </a:r>
            <a:r>
              <a:rPr lang="es" sz="1600">
                <a:solidFill>
                  <a:schemeClr val="dk1"/>
                </a:solidFill>
                <a:latin typeface="DM Sans"/>
                <a:ea typeface="DM Sans"/>
                <a:cs typeface="DM Sans"/>
                <a:sym typeface="DM Sans"/>
              </a:rPr>
              <a:t> de instancias con las </a:t>
            </a:r>
            <a:r>
              <a:rPr lang="es" sz="1600">
                <a:solidFill>
                  <a:schemeClr val="dk1"/>
                </a:solidFill>
                <a:latin typeface="DM Sans"/>
                <a:ea typeface="DM Sans"/>
                <a:cs typeface="DM Sans"/>
                <a:sym typeface="DM Sans"/>
              </a:rPr>
              <a:t>características</a:t>
            </a:r>
            <a:r>
              <a:rPr lang="es" sz="1600">
                <a:solidFill>
                  <a:schemeClr val="dk1"/>
                </a:solidFill>
                <a:latin typeface="DM Sans"/>
                <a:ea typeface="DM Sans"/>
                <a:cs typeface="DM Sans"/>
                <a:sym typeface="DM Sans"/>
              </a:rPr>
              <a:t> </a:t>
            </a:r>
            <a:r>
              <a:rPr lang="es" sz="1600">
                <a:solidFill>
                  <a:schemeClr val="dk1"/>
                </a:solidFill>
                <a:latin typeface="DM Sans"/>
                <a:ea typeface="DM Sans"/>
                <a:cs typeface="DM Sans"/>
                <a:sym typeface="DM Sans"/>
              </a:rPr>
              <a:t>relevantes</a:t>
            </a:r>
            <a:r>
              <a:rPr lang="es" sz="1600">
                <a:solidFill>
                  <a:schemeClr val="dk1"/>
                </a:solidFill>
                <a:latin typeface="DM Sans"/>
                <a:ea typeface="DM Sans"/>
                <a:cs typeface="DM Sans"/>
                <a:sym typeface="DM Sans"/>
              </a:rPr>
              <a:t> para el problema de </a:t>
            </a:r>
            <a:r>
              <a:rPr lang="es" sz="1600">
                <a:solidFill>
                  <a:schemeClr val="dk1"/>
                </a:solidFill>
                <a:latin typeface="DM Sans"/>
                <a:ea typeface="DM Sans"/>
                <a:cs typeface="DM Sans"/>
                <a:sym typeface="DM Sans"/>
              </a:rPr>
              <a:t>interés</a:t>
            </a:r>
            <a:r>
              <a:rPr lang="es" sz="1600">
                <a:solidFill>
                  <a:schemeClr val="dk1"/>
                </a:solidFill>
                <a:latin typeface="DM Sans"/>
                <a:ea typeface="DM Sans"/>
                <a:cs typeface="DM Sans"/>
                <a:sym typeface="DM Sans"/>
              </a:rPr>
              <a:t>. Se usan en el </a:t>
            </a:r>
            <a:r>
              <a:rPr lang="es" sz="1600">
                <a:solidFill>
                  <a:schemeClr val="dk1"/>
                </a:solidFill>
                <a:latin typeface="DM Sans"/>
                <a:ea typeface="DM Sans"/>
                <a:cs typeface="DM Sans"/>
                <a:sym typeface="DM Sans"/>
              </a:rPr>
              <a:t>entrenamiento</a:t>
            </a:r>
            <a:r>
              <a:rPr lang="es" sz="1600">
                <a:solidFill>
                  <a:schemeClr val="dk1"/>
                </a:solidFill>
                <a:latin typeface="DM Sans"/>
                <a:ea typeface="DM Sans"/>
                <a:cs typeface="DM Sans"/>
                <a:sym typeface="DM Sans"/>
              </a:rPr>
              <a:t> para configurar el modelo con el fin de que pueda realizar predicciones sobre nuevas </a:t>
            </a:r>
            <a:r>
              <a:rPr lang="es" sz="1600">
                <a:solidFill>
                  <a:schemeClr val="dk1"/>
                </a:solidFill>
                <a:latin typeface="DM Sans"/>
                <a:ea typeface="DM Sans"/>
                <a:cs typeface="DM Sans"/>
                <a:sym typeface="DM Sans"/>
              </a:rPr>
              <a:t>instancias</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p:txBody>
      </p:sp>
      <p:pic>
        <p:nvPicPr>
          <p:cNvPr id="483" name="Google Shape;483;p73"/>
          <p:cNvPicPr preferRelativeResize="0"/>
          <p:nvPr/>
        </p:nvPicPr>
        <p:blipFill>
          <a:blip r:embed="rId3">
            <a:alphaModFix/>
          </a:blip>
          <a:stretch>
            <a:fillRect/>
          </a:stretch>
        </p:blipFill>
        <p:spPr>
          <a:xfrm>
            <a:off x="5197500" y="1296225"/>
            <a:ext cx="3445050" cy="3445050"/>
          </a:xfrm>
          <a:prstGeom prst="rect">
            <a:avLst/>
          </a:prstGeom>
          <a:noFill/>
          <a:ln>
            <a:noFill/>
          </a:ln>
        </p:spPr>
      </p:pic>
      <p:pic>
        <p:nvPicPr>
          <p:cNvPr id="484" name="Google Shape;484;p73"/>
          <p:cNvPicPr preferRelativeResize="0"/>
          <p:nvPr/>
        </p:nvPicPr>
        <p:blipFill>
          <a:blip r:embed="rId4">
            <a:alphaModFix/>
          </a:blip>
          <a:stretch>
            <a:fillRect/>
          </a:stretch>
        </p:blipFill>
        <p:spPr>
          <a:xfrm>
            <a:off x="7538450" y="468325"/>
            <a:ext cx="1104100" cy="1104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Hiperparametros</a:t>
            </a:r>
            <a:endParaRPr b="1" i="0" sz="4000" u="none" cap="none" strike="noStrike">
              <a:solidFill>
                <a:schemeClr val="dk1"/>
              </a:solidFill>
              <a:latin typeface="DM Sans"/>
              <a:ea typeface="DM Sans"/>
              <a:cs typeface="DM Sans"/>
              <a:sym typeface="DM Sans"/>
            </a:endParaRPr>
          </a:p>
        </p:txBody>
      </p:sp>
      <p:sp>
        <p:nvSpPr>
          <p:cNvPr id="490" name="Google Shape;490;p74"/>
          <p:cNvSpPr txBox="1"/>
          <p:nvPr/>
        </p:nvSpPr>
        <p:spPr>
          <a:xfrm>
            <a:off x="501450" y="1296225"/>
            <a:ext cx="4892700" cy="2943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3000"/>
              <a:buFont typeface="Arial"/>
              <a:buNone/>
            </a:pPr>
            <a:r>
              <a:rPr lang="es" sz="1600">
                <a:solidFill>
                  <a:schemeClr val="dk1"/>
                </a:solidFill>
                <a:latin typeface="DM Sans"/>
                <a:ea typeface="DM Sans"/>
                <a:cs typeface="DM Sans"/>
                <a:sym typeface="DM Sans"/>
              </a:rPr>
              <a:t>Además de los hiperparametros tenemos dos otros conceptos importantes que controlan el entrenamiento de cualquier modelo:</a:t>
            </a:r>
            <a:endParaRPr sz="16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rPr b="1" lang="es" sz="1600">
                <a:solidFill>
                  <a:schemeClr val="dk1"/>
                </a:solidFill>
                <a:latin typeface="DM Sans"/>
                <a:ea typeface="DM Sans"/>
                <a:cs typeface="DM Sans"/>
                <a:sym typeface="DM Sans"/>
              </a:rPr>
              <a:t>2</a:t>
            </a:r>
            <a:r>
              <a:rPr b="1" lang="es" sz="1600">
                <a:solidFill>
                  <a:schemeClr val="dk1"/>
                </a:solidFill>
                <a:latin typeface="DM Sans"/>
                <a:ea typeface="DM Sans"/>
                <a:cs typeface="DM Sans"/>
                <a:sym typeface="DM Sans"/>
              </a:rPr>
              <a:t>. </a:t>
            </a:r>
            <a:r>
              <a:rPr b="1" lang="es" sz="1600">
                <a:solidFill>
                  <a:schemeClr val="dk1"/>
                </a:solidFill>
                <a:latin typeface="DM Sans"/>
                <a:ea typeface="DM Sans"/>
                <a:cs typeface="DM Sans"/>
                <a:sym typeface="DM Sans"/>
              </a:rPr>
              <a:t>Parámetros</a:t>
            </a:r>
            <a:r>
              <a:rPr b="1" lang="es" sz="1600">
                <a:solidFill>
                  <a:schemeClr val="dk1"/>
                </a:solidFill>
                <a:latin typeface="DM Sans"/>
                <a:ea typeface="DM Sans"/>
                <a:cs typeface="DM Sans"/>
                <a:sym typeface="DM Sans"/>
              </a:rPr>
              <a:t>: </a:t>
            </a:r>
            <a:r>
              <a:rPr lang="es" sz="1600">
                <a:solidFill>
                  <a:schemeClr val="dk1"/>
                </a:solidFill>
                <a:latin typeface="DM Sans"/>
                <a:ea typeface="DM Sans"/>
                <a:cs typeface="DM Sans"/>
                <a:sym typeface="DM Sans"/>
              </a:rPr>
              <a:t>son las variables que usan los modelos para ajustarse a los datos (e.g los nodos en una red neuronal y sus pesos). Los </a:t>
            </a:r>
            <a:r>
              <a:rPr lang="es" sz="1600">
                <a:solidFill>
                  <a:schemeClr val="dk1"/>
                </a:solidFill>
                <a:latin typeface="DM Sans"/>
                <a:ea typeface="DM Sans"/>
                <a:cs typeface="DM Sans"/>
                <a:sym typeface="DM Sans"/>
              </a:rPr>
              <a:t>parámetros</a:t>
            </a:r>
            <a:r>
              <a:rPr lang="es" sz="1600">
                <a:solidFill>
                  <a:schemeClr val="dk1"/>
                </a:solidFill>
                <a:latin typeface="DM Sans"/>
                <a:ea typeface="DM Sans"/>
                <a:cs typeface="DM Sans"/>
                <a:sym typeface="DM Sans"/>
              </a:rPr>
              <a:t> son formalmente el modelo ya que son los que dan las </a:t>
            </a:r>
            <a:r>
              <a:rPr lang="es" sz="1600">
                <a:solidFill>
                  <a:schemeClr val="dk1"/>
                </a:solidFill>
                <a:latin typeface="DM Sans"/>
                <a:ea typeface="DM Sans"/>
                <a:cs typeface="DM Sans"/>
                <a:sym typeface="DM Sans"/>
              </a:rPr>
              <a:t>características</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p:txBody>
      </p:sp>
      <p:pic>
        <p:nvPicPr>
          <p:cNvPr id="491" name="Google Shape;491;p74"/>
          <p:cNvPicPr preferRelativeResize="0"/>
          <p:nvPr/>
        </p:nvPicPr>
        <p:blipFill>
          <a:blip r:embed="rId3">
            <a:alphaModFix/>
          </a:blip>
          <a:stretch>
            <a:fillRect/>
          </a:stretch>
        </p:blipFill>
        <p:spPr>
          <a:xfrm>
            <a:off x="5197500" y="1296225"/>
            <a:ext cx="3445050" cy="3445050"/>
          </a:xfrm>
          <a:prstGeom prst="rect">
            <a:avLst/>
          </a:prstGeom>
          <a:noFill/>
          <a:ln>
            <a:noFill/>
          </a:ln>
        </p:spPr>
      </p:pic>
      <p:pic>
        <p:nvPicPr>
          <p:cNvPr id="492" name="Google Shape;492;p74"/>
          <p:cNvPicPr preferRelativeResize="0"/>
          <p:nvPr/>
        </p:nvPicPr>
        <p:blipFill>
          <a:blip r:embed="rId4">
            <a:alphaModFix/>
          </a:blip>
          <a:stretch>
            <a:fillRect/>
          </a:stretch>
        </p:blipFill>
        <p:spPr>
          <a:xfrm>
            <a:off x="7538450" y="468325"/>
            <a:ext cx="1104100" cy="110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Hypertuning de </a:t>
            </a:r>
            <a:r>
              <a:rPr b="1" lang="es" sz="4000">
                <a:solidFill>
                  <a:schemeClr val="dk1"/>
                </a:solidFill>
                <a:latin typeface="DM Sans"/>
                <a:ea typeface="DM Sans"/>
                <a:cs typeface="DM Sans"/>
                <a:sym typeface="DM Sans"/>
              </a:rPr>
              <a:t>parámetros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6"/>
          <p:cNvSpPr txBox="1"/>
          <p:nvPr/>
        </p:nvSpPr>
        <p:spPr>
          <a:xfrm>
            <a:off x="501450" y="468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Hypertuning de </a:t>
            </a:r>
            <a:r>
              <a:rPr b="1" lang="es" sz="4000">
                <a:solidFill>
                  <a:schemeClr val="dk1"/>
                </a:solidFill>
                <a:latin typeface="DM Sans"/>
                <a:ea typeface="DM Sans"/>
                <a:cs typeface="DM Sans"/>
                <a:sym typeface="DM Sans"/>
              </a:rPr>
              <a:t>Parámetros</a:t>
            </a:r>
            <a:endParaRPr b="1" i="0" sz="4000" u="none" cap="none" strike="noStrike">
              <a:solidFill>
                <a:schemeClr val="dk1"/>
              </a:solidFill>
              <a:latin typeface="DM Sans"/>
              <a:ea typeface="DM Sans"/>
              <a:cs typeface="DM Sans"/>
              <a:sym typeface="DM Sans"/>
            </a:endParaRPr>
          </a:p>
        </p:txBody>
      </p:sp>
      <p:sp>
        <p:nvSpPr>
          <p:cNvPr id="503" name="Google Shape;503;p76"/>
          <p:cNvSpPr txBox="1"/>
          <p:nvPr/>
        </p:nvSpPr>
        <p:spPr>
          <a:xfrm>
            <a:off x="501450" y="1296225"/>
            <a:ext cx="4892700" cy="3203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Font typeface="Arial"/>
              <a:buNone/>
            </a:pPr>
            <a:r>
              <a:rPr lang="es" sz="1700">
                <a:solidFill>
                  <a:schemeClr val="dk1"/>
                </a:solidFill>
                <a:highlight>
                  <a:schemeClr val="lt1"/>
                </a:highlight>
                <a:latin typeface="DM Sans"/>
                <a:ea typeface="DM Sans"/>
                <a:cs typeface="DM Sans"/>
                <a:sym typeface="DM Sans"/>
              </a:rPr>
              <a:t>Dentro de este contexto, resulta importante entender que </a:t>
            </a:r>
            <a:r>
              <a:rPr b="1" lang="es" sz="1700">
                <a:solidFill>
                  <a:schemeClr val="dk1"/>
                </a:solidFill>
                <a:highlight>
                  <a:schemeClr val="lt1"/>
                </a:highlight>
                <a:latin typeface="DM Sans"/>
                <a:ea typeface="DM Sans"/>
                <a:cs typeface="DM Sans"/>
                <a:sym typeface="DM Sans"/>
              </a:rPr>
              <a:t>la optimización de hiper-parámetros,</a:t>
            </a:r>
            <a:r>
              <a:rPr lang="es" sz="1700">
                <a:solidFill>
                  <a:schemeClr val="dk1"/>
                </a:solidFill>
                <a:highlight>
                  <a:schemeClr val="lt1"/>
                </a:highlight>
                <a:latin typeface="DM Sans"/>
                <a:ea typeface="DM Sans"/>
                <a:cs typeface="DM Sans"/>
                <a:sym typeface="DM Sans"/>
              </a:rPr>
              <a:t> se realiza normalmente mediante la utilización de un proceso de búsqueda cuyo objetivo consiste en encontrar la mejor selección de valores para un conjunto finito de hiper-parámetros con el objetivo de generar el mejor modelo posible.</a:t>
            </a:r>
            <a:endParaRPr sz="1700">
              <a:solidFill>
                <a:schemeClr val="dk1"/>
              </a:solidFill>
              <a:highlight>
                <a:schemeClr val="lt1"/>
              </a:highlight>
              <a:latin typeface="DM Sans"/>
              <a:ea typeface="DM Sans"/>
              <a:cs typeface="DM Sans"/>
              <a:sym typeface="DM Sans"/>
            </a:endParaRPr>
          </a:p>
          <a:p>
            <a:pPr indent="0" lvl="0" marL="0" rtl="0" algn="l">
              <a:lnSpc>
                <a:spcPct val="150000"/>
              </a:lnSpc>
              <a:spcBef>
                <a:spcPts val="0"/>
              </a:spcBef>
              <a:spcAft>
                <a:spcPts val="0"/>
              </a:spcAft>
              <a:buNone/>
            </a:pPr>
            <a:r>
              <a:t/>
            </a:r>
            <a:endParaRPr sz="1600">
              <a:solidFill>
                <a:schemeClr val="dk1"/>
              </a:solidFill>
              <a:latin typeface="DM Sans"/>
              <a:ea typeface="DM Sans"/>
              <a:cs typeface="DM Sans"/>
              <a:sym typeface="DM Sans"/>
            </a:endParaRPr>
          </a:p>
        </p:txBody>
      </p:sp>
      <p:pic>
        <p:nvPicPr>
          <p:cNvPr id="504" name="Google Shape;504;p76"/>
          <p:cNvPicPr preferRelativeResize="0"/>
          <p:nvPr/>
        </p:nvPicPr>
        <p:blipFill>
          <a:blip r:embed="rId3">
            <a:alphaModFix/>
          </a:blip>
          <a:stretch>
            <a:fillRect/>
          </a:stretch>
        </p:blipFill>
        <p:spPr>
          <a:xfrm>
            <a:off x="5197500" y="1296225"/>
            <a:ext cx="3445050" cy="3445050"/>
          </a:xfrm>
          <a:prstGeom prst="rect">
            <a:avLst/>
          </a:prstGeom>
          <a:noFill/>
          <a:ln>
            <a:noFill/>
          </a:ln>
        </p:spPr>
      </p:pic>
      <p:pic>
        <p:nvPicPr>
          <p:cNvPr id="505" name="Google Shape;505;p76"/>
          <p:cNvPicPr preferRelativeResize="0"/>
          <p:nvPr/>
        </p:nvPicPr>
        <p:blipFill>
          <a:blip r:embed="rId4">
            <a:alphaModFix/>
          </a:blip>
          <a:stretch>
            <a:fillRect/>
          </a:stretch>
        </p:blipFill>
        <p:spPr>
          <a:xfrm>
            <a:off x="7538450" y="468325"/>
            <a:ext cx="1104100" cy="1104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11" name="Google Shape;511;p77"/>
          <p:cNvSpPr txBox="1"/>
          <p:nvPr/>
        </p:nvSpPr>
        <p:spPr>
          <a:xfrm>
            <a:off x="598700" y="148675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Miraremos ejemplos de </a:t>
            </a:r>
            <a:r>
              <a:rPr lang="es" sz="2500">
                <a:solidFill>
                  <a:srgbClr val="B7B7B7"/>
                </a:solidFill>
                <a:latin typeface="DM Sans"/>
                <a:ea typeface="DM Sans"/>
                <a:cs typeface="DM Sans"/>
                <a:sym typeface="DM Sans"/>
              </a:rPr>
              <a:t>aplicación</a:t>
            </a:r>
            <a:r>
              <a:rPr lang="es" sz="2500">
                <a:solidFill>
                  <a:srgbClr val="B7B7B7"/>
                </a:solidFill>
                <a:latin typeface="DM Sans"/>
                <a:ea typeface="DM Sans"/>
                <a:cs typeface="DM Sans"/>
                <a:sym typeface="DM Sans"/>
              </a:rPr>
              <a:t> dentro de la carpeta de clase para los algoritmos: SVM, </a:t>
            </a:r>
            <a:r>
              <a:rPr lang="es" sz="2500">
                <a:solidFill>
                  <a:srgbClr val="B7B7B7"/>
                </a:solidFill>
                <a:latin typeface="DM Sans"/>
                <a:ea typeface="DM Sans"/>
                <a:cs typeface="DM Sans"/>
                <a:sym typeface="DM Sans"/>
              </a:rPr>
              <a:t>Regresión</a:t>
            </a:r>
            <a:r>
              <a:rPr lang="es" sz="2500">
                <a:solidFill>
                  <a:srgbClr val="B7B7B7"/>
                </a:solidFill>
                <a:latin typeface="DM Sans"/>
                <a:ea typeface="DM Sans"/>
                <a:cs typeface="DM Sans"/>
                <a:sym typeface="DM Sans"/>
              </a:rPr>
              <a:t> Lineal + </a:t>
            </a:r>
            <a:r>
              <a:rPr lang="es" sz="2500">
                <a:solidFill>
                  <a:srgbClr val="B7B7B7"/>
                </a:solidFill>
                <a:latin typeface="DM Sans"/>
                <a:ea typeface="DM Sans"/>
                <a:cs typeface="DM Sans"/>
                <a:sym typeface="DM Sans"/>
              </a:rPr>
              <a:t>múltiple. A</a:t>
            </a:r>
            <a:r>
              <a:rPr lang="es" sz="2500">
                <a:solidFill>
                  <a:srgbClr val="B7B7B7"/>
                </a:solidFill>
                <a:latin typeface="DM Sans"/>
                <a:ea typeface="DM Sans"/>
                <a:cs typeface="DM Sans"/>
                <a:sym typeface="DM Sans"/>
              </a:rPr>
              <a:t>demás exploraremos cómo podemos hacer el hypertuning de </a:t>
            </a:r>
            <a:r>
              <a:rPr lang="es" sz="2500">
                <a:solidFill>
                  <a:srgbClr val="B7B7B7"/>
                </a:solidFill>
                <a:latin typeface="DM Sans"/>
                <a:ea typeface="DM Sans"/>
                <a:cs typeface="DM Sans"/>
                <a:sym typeface="DM Sans"/>
              </a:rPr>
              <a:t>parámetros</a:t>
            </a:r>
            <a:r>
              <a:rPr lang="es" sz="2500">
                <a:solidFill>
                  <a:srgbClr val="B7B7B7"/>
                </a:solidFill>
                <a:latin typeface="DM Sans"/>
                <a:ea typeface="DM Sans"/>
                <a:cs typeface="DM Sans"/>
                <a:sym typeface="DM Sans"/>
              </a:rPr>
              <a:t> para un modelo de Regresión.</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i="0" sz="2500" u="none" cap="none" strike="noStrike">
              <a:solidFill>
                <a:srgbClr val="B7B7B7"/>
              </a:solidFill>
              <a:latin typeface="Helvetica Neue"/>
              <a:ea typeface="Helvetica Neue"/>
              <a:cs typeface="Helvetica Neue"/>
              <a:sym typeface="Helvetica Neue"/>
            </a:endParaRPr>
          </a:p>
        </p:txBody>
      </p:sp>
      <p:grpSp>
        <p:nvGrpSpPr>
          <p:cNvPr id="512" name="Google Shape;512;p77"/>
          <p:cNvGrpSpPr/>
          <p:nvPr/>
        </p:nvGrpSpPr>
        <p:grpSpPr>
          <a:xfrm>
            <a:off x="473351" y="619523"/>
            <a:ext cx="738900" cy="738900"/>
            <a:chOff x="473351" y="619523"/>
            <a:chExt cx="738900" cy="738900"/>
          </a:xfrm>
        </p:grpSpPr>
        <p:sp>
          <p:nvSpPr>
            <p:cNvPr id="513" name="Google Shape;513;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4" name="Google Shape;514;p7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3"/>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sp>
        <p:nvSpPr>
          <p:cNvPr id="140" name="Google Shape;140;p33"/>
          <p:cNvSpPr/>
          <p:nvPr/>
        </p:nvSpPr>
        <p:spPr>
          <a:xfrm>
            <a:off x="3369475" y="2222050"/>
            <a:ext cx="2461200" cy="997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M Sans"/>
                <a:ea typeface="DM Sans"/>
                <a:cs typeface="DM Sans"/>
                <a:sym typeface="DM Sans"/>
              </a:rPr>
              <a:t>Algoritmos de clasificación y regresión</a:t>
            </a:r>
            <a:endParaRPr sz="2000">
              <a:solidFill>
                <a:srgbClr val="FFFFFF"/>
              </a:solidFill>
              <a:latin typeface="DM Sans"/>
              <a:ea typeface="DM Sans"/>
              <a:cs typeface="DM Sans"/>
              <a:sym typeface="DM Sans"/>
            </a:endParaRPr>
          </a:p>
        </p:txBody>
      </p:sp>
      <p:sp>
        <p:nvSpPr>
          <p:cNvPr id="141" name="Google Shape;141;p33"/>
          <p:cNvSpPr/>
          <p:nvPr/>
        </p:nvSpPr>
        <p:spPr>
          <a:xfrm>
            <a:off x="886775" y="24305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SVM</a:t>
            </a:r>
            <a:endParaRPr sz="1200">
              <a:solidFill>
                <a:srgbClr val="FFFFFF"/>
              </a:solidFill>
              <a:latin typeface="DM Sans"/>
              <a:ea typeface="DM Sans"/>
              <a:cs typeface="DM Sans"/>
              <a:sym typeface="DM Sans"/>
            </a:endParaRPr>
          </a:p>
        </p:txBody>
      </p:sp>
      <p:sp>
        <p:nvSpPr>
          <p:cNvPr id="142" name="Google Shape;142;p33"/>
          <p:cNvSpPr/>
          <p:nvPr/>
        </p:nvSpPr>
        <p:spPr>
          <a:xfrm>
            <a:off x="6901325" y="243054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Regresión Lineal y </a:t>
            </a:r>
            <a:r>
              <a:rPr lang="es" sz="1200">
                <a:solidFill>
                  <a:schemeClr val="lt1"/>
                </a:solidFill>
                <a:latin typeface="DM Sans"/>
                <a:ea typeface="DM Sans"/>
                <a:cs typeface="DM Sans"/>
                <a:sym typeface="DM Sans"/>
              </a:rPr>
              <a:t>Múltiple</a:t>
            </a:r>
            <a:endParaRPr sz="1200">
              <a:solidFill>
                <a:srgbClr val="FFFFFF"/>
              </a:solidFill>
              <a:latin typeface="DM Sans"/>
              <a:ea typeface="DM Sans"/>
              <a:cs typeface="DM Sans"/>
              <a:sym typeface="DM Sans"/>
            </a:endParaRPr>
          </a:p>
        </p:txBody>
      </p:sp>
      <p:cxnSp>
        <p:nvCxnSpPr>
          <p:cNvPr id="143" name="Google Shape;143;p33"/>
          <p:cNvCxnSpPr>
            <a:stCxn id="141" idx="3"/>
            <a:endCxn id="140" idx="1"/>
          </p:cNvCxnSpPr>
          <p:nvPr/>
        </p:nvCxnSpPr>
        <p:spPr>
          <a:xfrm>
            <a:off x="2285975" y="2720643"/>
            <a:ext cx="1083600" cy="600"/>
          </a:xfrm>
          <a:prstGeom prst="bentConnector3">
            <a:avLst>
              <a:gd fmla="val 49995" name="adj1"/>
            </a:avLst>
          </a:prstGeom>
          <a:noFill/>
          <a:ln cap="flat" cmpd="sng" w="9525">
            <a:solidFill>
              <a:srgbClr val="CCCCCC"/>
            </a:solidFill>
            <a:prstDash val="solid"/>
            <a:round/>
            <a:headEnd len="med" w="med" type="oval"/>
            <a:tailEnd len="med" w="med" type="none"/>
          </a:ln>
        </p:spPr>
      </p:cxnSp>
      <p:cxnSp>
        <p:nvCxnSpPr>
          <p:cNvPr id="144" name="Google Shape;144;p33"/>
          <p:cNvCxnSpPr>
            <a:stCxn id="142" idx="1"/>
            <a:endCxn id="140" idx="3"/>
          </p:cNvCxnSpPr>
          <p:nvPr/>
        </p:nvCxnSpPr>
        <p:spPr>
          <a:xfrm flipH="1">
            <a:off x="5830625" y="2720643"/>
            <a:ext cx="1070700" cy="600"/>
          </a:xfrm>
          <a:prstGeom prst="bentConnector3">
            <a:avLst>
              <a:gd fmla="val 49998" name="adj1"/>
            </a:avLst>
          </a:prstGeom>
          <a:noFill/>
          <a:ln cap="flat" cmpd="sng" w="9525">
            <a:solidFill>
              <a:srgbClr val="CCCCCC"/>
            </a:solidFill>
            <a:prstDash val="solid"/>
            <a:round/>
            <a:headEnd len="med" w="med" type="oval"/>
            <a:tailEnd len="med" w="med" type="none"/>
          </a:ln>
        </p:spPr>
      </p:cxnSp>
      <p:sp>
        <p:nvSpPr>
          <p:cNvPr id="145" name="Google Shape;145;p33"/>
          <p:cNvSpPr/>
          <p:nvPr/>
        </p:nvSpPr>
        <p:spPr>
          <a:xfrm>
            <a:off x="3872425" y="1094093"/>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Ejemplos de clasificación </a:t>
            </a:r>
            <a:r>
              <a:rPr lang="es" sz="1200">
                <a:solidFill>
                  <a:schemeClr val="lt1"/>
                </a:solidFill>
                <a:latin typeface="DM Sans"/>
                <a:ea typeface="DM Sans"/>
                <a:cs typeface="DM Sans"/>
                <a:sym typeface="DM Sans"/>
              </a:rPr>
              <a:t>errónea</a:t>
            </a:r>
            <a:endParaRPr sz="1200">
              <a:solidFill>
                <a:srgbClr val="FFFFFF"/>
              </a:solidFill>
              <a:latin typeface="DM Sans"/>
              <a:ea typeface="DM Sans"/>
              <a:cs typeface="DM Sans"/>
              <a:sym typeface="DM Sans"/>
            </a:endParaRPr>
          </a:p>
        </p:txBody>
      </p:sp>
      <p:cxnSp>
        <p:nvCxnSpPr>
          <p:cNvPr id="146" name="Google Shape;146;p33"/>
          <p:cNvCxnSpPr>
            <a:stCxn id="140" idx="0"/>
            <a:endCxn id="145" idx="2"/>
          </p:cNvCxnSpPr>
          <p:nvPr/>
        </p:nvCxnSpPr>
        <p:spPr>
          <a:xfrm rot="10800000">
            <a:off x="4571875" y="1674250"/>
            <a:ext cx="28200" cy="547800"/>
          </a:xfrm>
          <a:prstGeom prst="straightConnector1">
            <a:avLst/>
          </a:prstGeom>
          <a:noFill/>
          <a:ln cap="flat" cmpd="sng" w="9525">
            <a:solidFill>
              <a:srgbClr val="CCCCCC"/>
            </a:solidFill>
            <a:prstDash val="solid"/>
            <a:round/>
            <a:headEnd len="med" w="med" type="none"/>
            <a:tailEnd len="med" w="med" type="oval"/>
          </a:ln>
        </p:spPr>
      </p:cxnSp>
      <p:pic>
        <p:nvPicPr>
          <p:cNvPr id="147" name="Google Shape;147;p33"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48" name="Google Shape;148;p33"/>
          <p:cNvSpPr/>
          <p:nvPr/>
        </p:nvSpPr>
        <p:spPr>
          <a:xfrm>
            <a:off x="3900475" y="3713418"/>
            <a:ext cx="13992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Optimización</a:t>
            </a:r>
            <a:r>
              <a:rPr lang="es" sz="1200">
                <a:solidFill>
                  <a:srgbClr val="FFFFFF"/>
                </a:solidFill>
                <a:latin typeface="DM Sans"/>
                <a:ea typeface="DM Sans"/>
                <a:cs typeface="DM Sans"/>
                <a:sym typeface="DM Sans"/>
              </a:rPr>
              <a:t> de hiper </a:t>
            </a:r>
            <a:r>
              <a:rPr lang="es" sz="1200">
                <a:solidFill>
                  <a:srgbClr val="FFFFFF"/>
                </a:solidFill>
                <a:latin typeface="DM Sans"/>
                <a:ea typeface="DM Sans"/>
                <a:cs typeface="DM Sans"/>
                <a:sym typeface="DM Sans"/>
              </a:rPr>
              <a:t>parámetros</a:t>
            </a:r>
            <a:endParaRPr sz="1200">
              <a:solidFill>
                <a:srgbClr val="FFFFFF"/>
              </a:solidFill>
              <a:latin typeface="DM Sans"/>
              <a:ea typeface="DM Sans"/>
              <a:cs typeface="DM Sans"/>
              <a:sym typeface="DM Sans"/>
            </a:endParaRPr>
          </a:p>
        </p:txBody>
      </p:sp>
      <p:cxnSp>
        <p:nvCxnSpPr>
          <p:cNvPr id="149" name="Google Shape;149;p33"/>
          <p:cNvCxnSpPr/>
          <p:nvPr/>
        </p:nvCxnSpPr>
        <p:spPr>
          <a:xfrm rot="10800000">
            <a:off x="4585975" y="3219250"/>
            <a:ext cx="28200" cy="547800"/>
          </a:xfrm>
          <a:prstGeom prst="straightConnector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78"/>
          <p:cNvGrpSpPr/>
          <p:nvPr/>
        </p:nvGrpSpPr>
        <p:grpSpPr>
          <a:xfrm>
            <a:off x="4202556" y="994173"/>
            <a:ext cx="738900" cy="738900"/>
            <a:chOff x="974706" y="2467173"/>
            <a:chExt cx="738900" cy="738900"/>
          </a:xfrm>
        </p:grpSpPr>
        <p:sp>
          <p:nvSpPr>
            <p:cNvPr id="520" name="Google Shape;520;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1" name="Google Shape;521;p7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2" name="Google Shape;522;p78"/>
          <p:cNvSpPr txBox="1"/>
          <p:nvPr/>
        </p:nvSpPr>
        <p:spPr>
          <a:xfrm>
            <a:off x="450150" y="1733075"/>
            <a:ext cx="824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Elaborando un algoritmo de regresión</a:t>
            </a:r>
            <a:endParaRPr b="1" i="0" sz="4000" u="none" cap="none" strike="noStrike">
              <a:solidFill>
                <a:schemeClr val="dk1"/>
              </a:solidFill>
              <a:highlight>
                <a:srgbClr val="EAFF6A"/>
              </a:highlight>
              <a:latin typeface="DM Sans"/>
              <a:ea typeface="DM Sans"/>
              <a:cs typeface="DM Sans"/>
              <a:sym typeface="DM Sans"/>
            </a:endParaRPr>
          </a:p>
        </p:txBody>
      </p:sp>
      <p:sp>
        <p:nvSpPr>
          <p:cNvPr id="523" name="Google Shape;523;p7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15-20 mins</a:t>
            </a:r>
            <a:endParaRPr b="1" i="0" sz="2000" u="none" cap="none" strike="noStrike">
              <a:solidFill>
                <a:srgbClr val="83AEFB"/>
              </a:solidFill>
              <a:latin typeface="DM Sans"/>
              <a:ea typeface="DM Sans"/>
              <a:cs typeface="DM Sans"/>
              <a:sym typeface="DM Sans"/>
            </a:endParaRPr>
          </a:p>
        </p:txBody>
      </p:sp>
      <p:sp>
        <p:nvSpPr>
          <p:cNvPr id="524" name="Google Shape;524;p78"/>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Utilizaremos lo aprendido en clase para crear un modelo de regresión y validar variables </a:t>
            </a:r>
            <a:r>
              <a:rPr lang="es" sz="2000">
                <a:solidFill>
                  <a:srgbClr val="999999"/>
                </a:solidFill>
                <a:latin typeface="DM Sans"/>
                <a:ea typeface="DM Sans"/>
                <a:cs typeface="DM Sans"/>
                <a:sym typeface="DM Sans"/>
              </a:rPr>
              <a:t>relevantes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79"/>
          <p:cNvGrpSpPr/>
          <p:nvPr/>
        </p:nvGrpSpPr>
        <p:grpSpPr>
          <a:xfrm>
            <a:off x="457347" y="468298"/>
            <a:ext cx="431074" cy="431074"/>
            <a:chOff x="974706" y="2467173"/>
            <a:chExt cx="738900" cy="738900"/>
          </a:xfrm>
        </p:grpSpPr>
        <p:sp>
          <p:nvSpPr>
            <p:cNvPr id="530" name="Google Shape;530;p7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7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2" name="Google Shape;532;p79"/>
          <p:cNvSpPr txBox="1"/>
          <p:nvPr/>
        </p:nvSpPr>
        <p:spPr>
          <a:xfrm>
            <a:off x="475200" y="831975"/>
            <a:ext cx="53451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400">
                <a:solidFill>
                  <a:schemeClr val="dk1"/>
                </a:solidFill>
                <a:latin typeface="DM Sans"/>
                <a:ea typeface="DM Sans"/>
                <a:cs typeface="DM Sans"/>
                <a:sym typeface="DM Sans"/>
              </a:rPr>
              <a:t>Elaborando un algoritmo de regresión</a:t>
            </a:r>
            <a:endParaRPr b="1" i="0" sz="3400" u="none" cap="none" strike="noStrike">
              <a:solidFill>
                <a:schemeClr val="dk1"/>
              </a:solidFill>
              <a:latin typeface="DM Sans"/>
              <a:ea typeface="DM Sans"/>
              <a:cs typeface="DM Sans"/>
              <a:sym typeface="DM Sans"/>
            </a:endParaRPr>
          </a:p>
        </p:txBody>
      </p:sp>
      <p:sp>
        <p:nvSpPr>
          <p:cNvPr id="533" name="Google Shape;533;p79"/>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7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5" name="Google Shape;535;p79"/>
          <p:cNvSpPr txBox="1"/>
          <p:nvPr/>
        </p:nvSpPr>
        <p:spPr>
          <a:xfrm>
            <a:off x="570825" y="1792275"/>
            <a:ext cx="52494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esta oportunidad nos reuniremos en grupos de máximo 4 personas.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Elegir 4 variables independientes que consideren </a:t>
            </a:r>
            <a:r>
              <a:rPr lang="es" sz="1350">
                <a:latin typeface="DM Sans"/>
                <a:ea typeface="DM Sans"/>
                <a:cs typeface="DM Sans"/>
                <a:sym typeface="DM Sans"/>
              </a:rPr>
              <a:t>útiles</a:t>
            </a:r>
            <a:r>
              <a:rPr lang="es" sz="1350">
                <a:latin typeface="DM Sans"/>
                <a:ea typeface="DM Sans"/>
                <a:cs typeface="DM Sans"/>
                <a:sym typeface="DM Sans"/>
              </a:rPr>
              <a:t> para predecir los “costos” de nuevos </a:t>
            </a:r>
            <a:r>
              <a:rPr lang="es" sz="1350" u="sng">
                <a:solidFill>
                  <a:srgbClr val="83AEFB"/>
                </a:solidFill>
                <a:latin typeface="DM Sans"/>
                <a:ea typeface="DM Sans"/>
                <a:cs typeface="DM Sans"/>
                <a:sym typeface="DM Sans"/>
                <a:hlinkClick r:id="rId5">
                  <a:extLst>
                    <a:ext uri="{A12FA001-AC4F-418D-AE19-62706E023703}">
                      <ahyp:hlinkClr val="tx"/>
                    </a:ext>
                  </a:extLst>
                </a:hlinkClick>
              </a:rPr>
              <a:t>clientes</a:t>
            </a:r>
            <a:endParaRPr sz="1350">
              <a:solidFill>
                <a:srgbClr val="83AEFB"/>
              </a:solidFill>
              <a:latin typeface="DM Sans"/>
              <a:ea typeface="DM Sans"/>
              <a:cs typeface="DM Sans"/>
              <a:sym typeface="DM Sans"/>
            </a:endParaRPr>
          </a:p>
          <a:p>
            <a:pPr indent="-314325" lvl="0" marL="457200" marR="0" rtl="0" algn="l">
              <a:lnSpc>
                <a:spcPct val="100000"/>
              </a:lnSpc>
              <a:spcBef>
                <a:spcPts val="0"/>
              </a:spcBef>
              <a:spcAft>
                <a:spcPts val="0"/>
              </a:spcAft>
              <a:buSzPts val="1350"/>
              <a:buFont typeface="DM Sans"/>
              <a:buAutoNum type="arabicPeriod"/>
            </a:pPr>
            <a:r>
              <a:rPr lang="es" sz="1350">
                <a:latin typeface="DM Sans"/>
                <a:ea typeface="DM Sans"/>
                <a:cs typeface="DM Sans"/>
                <a:sym typeface="DM Sans"/>
              </a:rPr>
              <a:t>Realizar el Encoding de las variables independientes </a:t>
            </a:r>
            <a:r>
              <a:rPr lang="es" sz="1350">
                <a:solidFill>
                  <a:schemeClr val="dk1"/>
                </a:solidFill>
                <a:latin typeface="DM Sans"/>
                <a:ea typeface="DM Sans"/>
                <a:cs typeface="DM Sans"/>
                <a:sym typeface="DM Sans"/>
              </a:rPr>
              <a:t>(una persona hace el código y comparte, los demás ayudan dando instrucciones, etc.) para generar matriz para el modelo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Elegir uno de los modelos aprendidos en clase y entrenarlo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AutoNum type="arabicPeriod"/>
            </a:pPr>
            <a:r>
              <a:rPr lang="es" sz="1350">
                <a:solidFill>
                  <a:schemeClr val="dk1"/>
                </a:solidFill>
                <a:latin typeface="DM Sans"/>
                <a:ea typeface="DM Sans"/>
                <a:cs typeface="DM Sans"/>
                <a:sym typeface="DM Sans"/>
              </a:rPr>
              <a:t>Generar una predicción de costos sobre uno de los estudiantes del grupo </a:t>
            </a:r>
            <a:endParaRPr sz="1350">
              <a:solidFill>
                <a:schemeClr val="dk1"/>
              </a:solidFill>
              <a:latin typeface="DM Sans"/>
              <a:ea typeface="DM Sans"/>
              <a:cs typeface="DM Sans"/>
              <a:sym typeface="DM Sans"/>
            </a:endParaRPr>
          </a:p>
        </p:txBody>
      </p:sp>
      <p:sp>
        <p:nvSpPr>
          <p:cNvPr id="536" name="Google Shape;536;p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37" name="Google Shape;537;p79"/>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80"/>
          <p:cNvGrpSpPr/>
          <p:nvPr/>
        </p:nvGrpSpPr>
        <p:grpSpPr>
          <a:xfrm>
            <a:off x="4202558" y="994173"/>
            <a:ext cx="738900" cy="738900"/>
            <a:chOff x="3137108" y="2467173"/>
            <a:chExt cx="738900" cy="738900"/>
          </a:xfrm>
        </p:grpSpPr>
        <p:sp>
          <p:nvSpPr>
            <p:cNvPr id="543" name="Google Shape;543;p8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8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45" name="Google Shape;545;p80"/>
          <p:cNvSpPr txBox="1"/>
          <p:nvPr/>
        </p:nvSpPr>
        <p:spPr>
          <a:xfrm>
            <a:off x="1034850" y="1643625"/>
            <a:ext cx="72279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Entrenando un algoritmo de Machine Learning</a:t>
            </a:r>
            <a:endParaRPr b="1" sz="4000">
              <a:solidFill>
                <a:schemeClr val="dk1"/>
              </a:solidFill>
              <a:highlight>
                <a:srgbClr val="EAFF6A"/>
              </a:highlight>
              <a:latin typeface="DM Sans"/>
              <a:ea typeface="DM Sans"/>
              <a:cs typeface="DM Sans"/>
              <a:sym typeface="DM Sans"/>
            </a:endParaRPr>
          </a:p>
        </p:txBody>
      </p:sp>
      <p:sp>
        <p:nvSpPr>
          <p:cNvPr id="546" name="Google Shape;546;p80"/>
          <p:cNvSpPr txBox="1"/>
          <p:nvPr/>
        </p:nvSpPr>
        <p:spPr>
          <a:xfrm>
            <a:off x="987300" y="3071813"/>
            <a:ext cx="7169400" cy="14316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Clr>
                <a:schemeClr val="dk1"/>
              </a:buClr>
              <a:buSzPts val="1100"/>
              <a:buFont typeface="Arial"/>
              <a:buNone/>
            </a:pPr>
            <a:r>
              <a:rPr lang="es" sz="1200">
                <a:solidFill>
                  <a:srgbClr val="999999"/>
                </a:solidFill>
                <a:latin typeface="DM Sans"/>
                <a:ea typeface="DM Sans"/>
                <a:cs typeface="DM Sans"/>
                <a:sym typeface="DM Sans"/>
              </a:rPr>
              <a:t>Deberás entregar el décimo avance de tu proyecto final. Continuaremos hablando sobre lo trabajado en la </a:t>
            </a:r>
            <a:r>
              <a:rPr b="1" lang="es" sz="1200">
                <a:solidFill>
                  <a:srgbClr val="999999"/>
                </a:solidFill>
                <a:latin typeface="DM Sans"/>
                <a:ea typeface="DM Sans"/>
                <a:cs typeface="DM Sans"/>
                <a:sym typeface="DM Sans"/>
              </a:rPr>
              <a:t>segunda pre entrega del proyecto final</a:t>
            </a:r>
            <a:r>
              <a:rPr lang="es" sz="1200">
                <a:solidFill>
                  <a:srgbClr val="999999"/>
                </a:solidFill>
                <a:latin typeface="DM Sans"/>
                <a:ea typeface="DM Sans"/>
                <a:cs typeface="DM Sans"/>
                <a:sym typeface="DM Sans"/>
              </a:rPr>
              <a:t>. Crearás un notebook donde trabajarás sobre los datos elegidos en la primera y segunda pre entrega del proyecto final. Posteriormente realizarás las etapas de: i) Encoding, ii) Ingeniería de atributos y iii) Entrenamiento de un modelo de Machine Learning Supervisado (Clasificación o Regresión) o no supervisado dependiendo de la pregunta problema.</a:t>
            </a:r>
            <a:endParaRPr sz="2000">
              <a:solidFill>
                <a:srgbClr val="999999"/>
              </a:solidFill>
              <a:latin typeface="DM Sans"/>
              <a:ea typeface="DM Sans"/>
              <a:cs typeface="DM Sans"/>
              <a:sym typeface="DM Sans"/>
            </a:endParaRPr>
          </a:p>
        </p:txBody>
      </p:sp>
      <p:sp>
        <p:nvSpPr>
          <p:cNvPr id="547" name="Google Shape;547;p80"/>
          <p:cNvSpPr/>
          <p:nvPr/>
        </p:nvSpPr>
        <p:spPr>
          <a:xfrm>
            <a:off x="4697800" y="8217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a:solidFill>
                  <a:srgbClr val="FFFFFF"/>
                </a:solidFill>
                <a:latin typeface="Helvetica Neue"/>
                <a:ea typeface="Helvetica Neue"/>
                <a:cs typeface="Helvetica Neue"/>
                <a:sym typeface="Helvetica Neue"/>
              </a:rPr>
              <a:t>10</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81"/>
          <p:cNvGrpSpPr/>
          <p:nvPr/>
        </p:nvGrpSpPr>
        <p:grpSpPr>
          <a:xfrm>
            <a:off x="457345" y="468197"/>
            <a:ext cx="431074" cy="431074"/>
            <a:chOff x="3137108" y="2467173"/>
            <a:chExt cx="738900" cy="738900"/>
          </a:xfrm>
        </p:grpSpPr>
        <p:sp>
          <p:nvSpPr>
            <p:cNvPr id="553" name="Google Shape;553;p8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8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55" name="Google Shape;555;p81"/>
          <p:cNvSpPr txBox="1"/>
          <p:nvPr/>
        </p:nvSpPr>
        <p:spPr>
          <a:xfrm>
            <a:off x="475200" y="1478900"/>
            <a:ext cx="4031400" cy="30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una fuente de datos para resolver problemas de clasificación o regresión.</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los procesos de Encoding, Feature Engineering y entrenamiento de un modelo de Machine Learning (Clasificación o Regresión)</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Notebook donde se detallen todos los pasos seguidos</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Ejemplo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Ejemplo Desafío Entrenamiento ML</a:t>
            </a:r>
            <a:r>
              <a:rPr lang="es" sz="1350" u="sng">
                <a:solidFill>
                  <a:srgbClr val="83AEFB"/>
                </a:solidFill>
                <a:latin typeface="DM Sans"/>
                <a:ea typeface="DM Sans"/>
                <a:cs typeface="DM Sans"/>
                <a:sym typeface="DM Sans"/>
              </a:rPr>
              <a:t>,</a:t>
            </a:r>
            <a:endParaRPr sz="1350">
              <a:solidFill>
                <a:srgbClr val="83AEFB"/>
              </a:solidFill>
              <a:latin typeface="DM Sans"/>
              <a:ea typeface="DM Sans"/>
              <a:cs typeface="DM Sans"/>
              <a:sym typeface="DM Sans"/>
            </a:endParaRPr>
          </a:p>
        </p:txBody>
      </p:sp>
      <p:sp>
        <p:nvSpPr>
          <p:cNvPr id="556" name="Google Shape;556;p81"/>
          <p:cNvSpPr txBox="1"/>
          <p:nvPr/>
        </p:nvSpPr>
        <p:spPr>
          <a:xfrm>
            <a:off x="457350" y="979438"/>
            <a:ext cx="7953900" cy="55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700">
                <a:solidFill>
                  <a:schemeClr val="dk1"/>
                </a:solidFill>
                <a:latin typeface="DM Sans"/>
                <a:ea typeface="DM Sans"/>
                <a:cs typeface="DM Sans"/>
                <a:sym typeface="DM Sans"/>
              </a:rPr>
              <a:t>Entrenando un algoritmo de Machine Learning</a:t>
            </a:r>
            <a:endParaRPr b="1" sz="2700">
              <a:solidFill>
                <a:schemeClr val="dk1"/>
              </a:solidFill>
              <a:latin typeface="DM Sans"/>
              <a:ea typeface="DM Sans"/>
              <a:cs typeface="DM Sans"/>
              <a:sym typeface="DM Sans"/>
            </a:endParaRPr>
          </a:p>
        </p:txBody>
      </p:sp>
      <p:pic>
        <p:nvPicPr>
          <p:cNvPr id="557" name="Google Shape;557;p81"/>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558" name="Google Shape;558;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559" name="Google Shape;559;p81"/>
          <p:cNvSpPr txBox="1"/>
          <p:nvPr/>
        </p:nvSpPr>
        <p:spPr>
          <a:xfrm>
            <a:off x="4583050" y="1538050"/>
            <a:ext cx="4031400" cy="392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Se debe entregar un Jupyter notebook con el nombre: “</a:t>
            </a:r>
            <a:r>
              <a:rPr b="1" lang="es" sz="1250">
                <a:solidFill>
                  <a:srgbClr val="999999"/>
                </a:solidFill>
                <a:latin typeface="DM Sans"/>
                <a:ea typeface="DM Sans"/>
                <a:cs typeface="DM Sans"/>
                <a:sym typeface="DM Sans"/>
              </a:rPr>
              <a:t>Desafio_AlgoritmoML_MVP_+Nombre_ +Apellido.ipynb</a:t>
            </a:r>
            <a:r>
              <a:rPr lang="es" sz="1250">
                <a:solidFill>
                  <a:srgbClr val="999999"/>
                </a:solidFill>
                <a:latin typeface="DM Sans"/>
                <a:ea typeface="DM Sans"/>
                <a:cs typeface="DM Sans"/>
                <a:sym typeface="DM Sans"/>
              </a:rPr>
              <a:t>”.</a:t>
            </a:r>
            <a:endParaRPr sz="1250">
              <a:latin typeface="DM Sans"/>
              <a:ea typeface="DM Sans"/>
              <a:cs typeface="DM Sans"/>
              <a:sym typeface="DM Sans"/>
            </a:endParaRPr>
          </a:p>
          <a:p>
            <a:pPr indent="0" lvl="0" marL="0" rtl="0" algn="l">
              <a:lnSpc>
                <a:spcPct val="100000"/>
              </a:lnSpc>
              <a:spcBef>
                <a:spcPts val="800"/>
              </a:spcBef>
              <a:spcAft>
                <a:spcPts val="0"/>
              </a:spcAft>
              <a:buNone/>
            </a:pPr>
            <a:r>
              <a:rPr b="1" lang="es"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Se pueden utilizar fuentes de datos conocidas en sitios como </a:t>
            </a:r>
            <a:r>
              <a:rPr lang="es" sz="1250" u="sng">
                <a:solidFill>
                  <a:srgbClr val="83AEFB"/>
                </a:solidFill>
                <a:latin typeface="DM Sans"/>
                <a:ea typeface="DM Sans"/>
                <a:cs typeface="DM Sans"/>
                <a:sym typeface="DM Sans"/>
                <a:hlinkClick r:id="rId6">
                  <a:extLst>
                    <a:ext uri="{A12FA001-AC4F-418D-AE19-62706E023703}">
                      <ahyp:hlinkClr val="tx"/>
                    </a:ext>
                  </a:extLst>
                </a:hlinkClick>
              </a:rPr>
              <a:t>Kaggle</a:t>
            </a:r>
            <a:r>
              <a:rPr lang="es" sz="1250">
                <a:solidFill>
                  <a:srgbClr val="999999"/>
                </a:solidFill>
                <a:latin typeface="DM Sans"/>
                <a:ea typeface="DM Sans"/>
                <a:cs typeface="DM Sans"/>
                <a:sym typeface="DM Sans"/>
              </a:rPr>
              <a:t> o </a:t>
            </a:r>
            <a:r>
              <a:rPr lang="es" sz="1250" u="sng">
                <a:solidFill>
                  <a:srgbClr val="83AEFB"/>
                </a:solidFill>
                <a:latin typeface="DM Sans"/>
                <a:ea typeface="DM Sans"/>
                <a:cs typeface="DM Sans"/>
                <a:sym typeface="DM Sans"/>
                <a:hlinkClick r:id="rId7">
                  <a:extLst>
                    <a:ext uri="{A12FA001-AC4F-418D-AE19-62706E023703}">
                      <ahyp:hlinkClr val="tx"/>
                    </a:ext>
                  </a:extLst>
                </a:hlinkClick>
              </a:rPr>
              <a:t>UCI</a:t>
            </a:r>
            <a:endParaRPr sz="1250">
              <a:solidFill>
                <a:srgbClr val="83AEFB"/>
              </a:solidFill>
              <a:latin typeface="DM Sans"/>
              <a:ea typeface="DM Sans"/>
              <a:cs typeface="DM Sans"/>
              <a:sym typeface="DM Sans"/>
            </a:endParaRPr>
          </a:p>
          <a:p>
            <a:pPr indent="-307975" lvl="0" marL="457200" rtl="0" algn="l">
              <a:lnSpc>
                <a:spcPct val="100000"/>
              </a:lnSpc>
              <a:spcBef>
                <a:spcPts val="0"/>
              </a:spcBef>
              <a:spcAft>
                <a:spcPts val="0"/>
              </a:spcAft>
              <a:buClr>
                <a:srgbClr val="EA90FF"/>
              </a:buClr>
              <a:buSzPts val="1250"/>
              <a:buFont typeface="DM Sans"/>
              <a:buChar char="✓"/>
            </a:pPr>
            <a:r>
              <a:rPr lang="es" sz="1250">
                <a:solidFill>
                  <a:srgbClr val="999999"/>
                </a:solidFill>
                <a:latin typeface="DM Sans"/>
                <a:ea typeface="DM Sans"/>
                <a:cs typeface="DM Sans"/>
                <a:sym typeface="DM Sans"/>
              </a:rPr>
              <a:t>Se recomienda elegir datasets curados para que la mayor parte del tiempo se utilice para el entrenamiento de modelos y no en limpieza de datos</a:t>
            </a:r>
            <a:endParaRPr sz="1250">
              <a:solidFill>
                <a:srgbClr val="999999"/>
              </a:solidFill>
              <a:latin typeface="DM Sans"/>
              <a:ea typeface="DM Sans"/>
              <a:cs typeface="DM Sans"/>
              <a:sym typeface="DM Sans"/>
            </a:endParaRPr>
          </a:p>
          <a:p>
            <a:pPr indent="0" lvl="0" marL="0" rtl="0" algn="l">
              <a:spcBef>
                <a:spcPts val="800"/>
              </a:spcBef>
              <a:spcAft>
                <a:spcPts val="0"/>
              </a:spcAft>
              <a:buNone/>
            </a:pPr>
            <a:r>
              <a:rPr b="1" lang="es"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 sz="1250" u="sng">
                <a:solidFill>
                  <a:srgbClr val="83AEFB"/>
                </a:solidFill>
                <a:latin typeface="DM Sans"/>
                <a:ea typeface="DM Sans"/>
                <a:cs typeface="DM Sans"/>
                <a:sym typeface="DM Sans"/>
                <a:hlinkClick r:id="rId8">
                  <a:extLst>
                    <a:ext uri="{A12FA001-AC4F-418D-AE19-62706E023703}">
                      <ahyp:hlinkClr val="tx"/>
                    </a:ext>
                  </a:extLst>
                </a:hlinkClick>
              </a:rPr>
              <a:t>¡Click aquí!</a:t>
            </a:r>
            <a:endParaRPr b="1" sz="1250">
              <a:solidFill>
                <a:srgbClr val="83AEFB"/>
              </a:solidFill>
              <a:highlight>
                <a:srgbClr val="EAFF6A"/>
              </a:highlight>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800"/>
              </a:spcAft>
              <a:buNone/>
            </a:pPr>
            <a:r>
              <a:t/>
            </a:r>
            <a:endParaRPr sz="1350">
              <a:solidFill>
                <a:srgbClr val="999999"/>
              </a:solidFill>
              <a:latin typeface="DM Sans"/>
              <a:ea typeface="DM Sans"/>
              <a:cs typeface="DM Sans"/>
              <a:sym typeface="DM Sans"/>
            </a:endParaRPr>
          </a:p>
        </p:txBody>
      </p:sp>
      <p:sp>
        <p:nvSpPr>
          <p:cNvPr id="560" name="Google Shape;560;p8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566" name="Google Shape;566;p82"/>
          <p:cNvGrpSpPr/>
          <p:nvPr/>
        </p:nvGrpSpPr>
        <p:grpSpPr>
          <a:xfrm>
            <a:off x="4202550" y="994173"/>
            <a:ext cx="738900" cy="738900"/>
            <a:chOff x="4202550" y="994173"/>
            <a:chExt cx="738900" cy="738900"/>
          </a:xfrm>
        </p:grpSpPr>
        <p:sp>
          <p:nvSpPr>
            <p:cNvPr id="567" name="Google Shape;567;p8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68" name="Google Shape;568;p8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574" name="Google Shape;574;p83"/>
          <p:cNvGrpSpPr/>
          <p:nvPr/>
        </p:nvGrpSpPr>
        <p:grpSpPr>
          <a:xfrm>
            <a:off x="457358" y="468285"/>
            <a:ext cx="431074" cy="431074"/>
            <a:chOff x="4202550" y="994173"/>
            <a:chExt cx="738900" cy="738900"/>
          </a:xfrm>
        </p:grpSpPr>
        <p:sp>
          <p:nvSpPr>
            <p:cNvPr id="575" name="Google Shape;575;p8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76" name="Google Shape;576;p8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77" name="Google Shape;577;p8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78" name="Google Shape;578;p83"/>
          <p:cNvSpPr txBox="1"/>
          <p:nvPr/>
        </p:nvSpPr>
        <p:spPr>
          <a:xfrm>
            <a:off x="559000" y="4641350"/>
            <a:ext cx="705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00">
                <a:solidFill>
                  <a:srgbClr val="999999"/>
                </a:solidFill>
                <a:latin typeface="DM Sans"/>
                <a:ea typeface="DM Sans"/>
                <a:cs typeface="DM Sans"/>
                <a:sym typeface="DM Sans"/>
              </a:rPr>
              <a:t>Disponible en nuestro repositorio.</a:t>
            </a:r>
            <a:endParaRPr i="1" sz="1200" u="sng">
              <a:solidFill>
                <a:srgbClr val="83AEFB"/>
              </a:solidFill>
              <a:latin typeface="DM Sans"/>
              <a:ea typeface="DM Sans"/>
              <a:cs typeface="DM Sans"/>
              <a:sym typeface="DM Sans"/>
            </a:endParaRPr>
          </a:p>
        </p:txBody>
      </p:sp>
      <p:sp>
        <p:nvSpPr>
          <p:cNvPr id="579" name="Google Shape;579;p83"/>
          <p:cNvSpPr txBox="1"/>
          <p:nvPr/>
        </p:nvSpPr>
        <p:spPr>
          <a:xfrm>
            <a:off x="457350" y="1725800"/>
            <a:ext cx="7354200" cy="733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550">
                <a:latin typeface="DM Sans"/>
                <a:ea typeface="DM Sans"/>
                <a:cs typeface="DM Sans"/>
                <a:sym typeface="DM Sans"/>
              </a:rPr>
              <a:t>Algoritmos de regresión</a:t>
            </a:r>
            <a:endParaRPr b="1" sz="1550">
              <a:latin typeface="DM Sans"/>
              <a:ea typeface="DM Sans"/>
              <a:cs typeface="DM Sans"/>
              <a:sym typeface="DM Sans"/>
            </a:endParaRPr>
          </a:p>
          <a:p>
            <a:pPr indent="0" lvl="0" marL="0" rtl="0" algn="l">
              <a:lnSpc>
                <a:spcPct val="30000"/>
              </a:lnSpc>
              <a:spcBef>
                <a:spcPts val="0"/>
              </a:spcBef>
              <a:spcAft>
                <a:spcPts val="0"/>
              </a:spcAft>
              <a:buNone/>
            </a:pPr>
            <a:r>
              <a:t/>
            </a:r>
            <a:endParaRPr b="1" sz="1550">
              <a:latin typeface="DM Sans"/>
              <a:ea typeface="DM Sans"/>
              <a:cs typeface="DM Sans"/>
              <a:sym typeface="DM Sans"/>
            </a:endParaRPr>
          </a:p>
          <a:p>
            <a:pPr indent="-327025" lvl="0" marL="457200" rtl="0" algn="l">
              <a:lnSpc>
                <a:spcPct val="100000"/>
              </a:lnSpc>
              <a:spcBef>
                <a:spcPts val="0"/>
              </a:spcBef>
              <a:spcAft>
                <a:spcPts val="0"/>
              </a:spcAft>
              <a:buClr>
                <a:srgbClr val="EA90FF"/>
              </a:buClr>
              <a:buSzPts val="1550"/>
              <a:buFont typeface="DM Sans"/>
              <a:buChar char="✓"/>
            </a:pPr>
            <a:r>
              <a:rPr lang="es" sz="1550">
                <a:solidFill>
                  <a:srgbClr val="999999"/>
                </a:solidFill>
                <a:latin typeface="DM Sans"/>
                <a:ea typeface="DM Sans"/>
                <a:cs typeface="DM Sans"/>
                <a:sym typeface="DM Sans"/>
              </a:rPr>
              <a:t>Algoritmos de regresión</a:t>
            </a:r>
            <a:r>
              <a:rPr lang="es" sz="1550">
                <a:solidFill>
                  <a:srgbClr val="999999"/>
                </a:solidFill>
                <a:latin typeface="DM Sans"/>
                <a:ea typeface="DM Sans"/>
                <a:cs typeface="DM Sans"/>
                <a:sym typeface="DM Sans"/>
              </a:rPr>
              <a:t> | </a:t>
            </a:r>
            <a:r>
              <a:rPr b="1" lang="es" sz="1550">
                <a:solidFill>
                  <a:srgbClr val="999999"/>
                </a:solidFill>
                <a:latin typeface="DM Sans"/>
                <a:ea typeface="DM Sans"/>
                <a:cs typeface="DM Sans"/>
                <a:sym typeface="DM Sans"/>
              </a:rPr>
              <a:t>Scikit-Learn </a:t>
            </a:r>
            <a:r>
              <a:rPr lang="es" sz="1550">
                <a:solidFill>
                  <a:srgbClr val="999999"/>
                </a:solidFill>
                <a:latin typeface="DM Sans"/>
                <a:ea typeface="DM Sans"/>
                <a:cs typeface="DM Sans"/>
                <a:sym typeface="DM Sans"/>
              </a:rPr>
              <a:t>| </a:t>
            </a:r>
            <a:r>
              <a:rPr lang="es" sz="1550" u="sng">
                <a:solidFill>
                  <a:srgbClr val="83AEFB"/>
                </a:solidFill>
                <a:latin typeface="DM Sans"/>
                <a:ea typeface="DM Sans"/>
                <a:cs typeface="DM Sans"/>
                <a:sym typeface="DM Sans"/>
                <a:hlinkClick r:id="rId4">
                  <a:extLst>
                    <a:ext uri="{A12FA001-AC4F-418D-AE19-62706E023703}">
                      <ahyp:hlinkClr val="tx"/>
                    </a:ext>
                  </a:extLst>
                </a:hlinkClick>
              </a:rPr>
              <a:t>Enlace</a:t>
            </a:r>
            <a:endParaRPr sz="1550" u="sng">
              <a:solidFill>
                <a:srgbClr val="83AEFB"/>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22 - Parte I</a:t>
            </a:r>
            <a:endParaRPr b="0" i="0" sz="1400" u="none" cap="none" strike="noStrike">
              <a:solidFill>
                <a:srgbClr val="000000"/>
              </a:solidFill>
              <a:latin typeface="DM Sans"/>
              <a:ea typeface="DM Sans"/>
              <a:cs typeface="DM Sans"/>
              <a:sym typeface="DM Sans"/>
            </a:endParaRPr>
          </a:p>
        </p:txBody>
      </p:sp>
      <p:sp>
        <p:nvSpPr>
          <p:cNvPr id="590" name="Google Shape;590;p8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591" name="Google Shape;591;p85"/>
          <p:cNvSpPr txBox="1"/>
          <p:nvPr/>
        </p:nvSpPr>
        <p:spPr>
          <a:xfrm>
            <a:off x="465275" y="1456200"/>
            <a:ext cx="38346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SVM</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algoritmo de aprendizaje supervisado que permite resolver problemas de clasificación o regresión haciendo uso de hiperplanos generando regiones de separación con un amplio margen</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Regresión lineal</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estadística que permite encontrar la asociación lineal entre una variable dependiente (Y) y una/varias variable(s) independiente(s) llamadas X’s, puede ser simple (1 variable independiente) o múltiple (más de 1 variable independiente)</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rgbClr val="000000"/>
              </a:solidFill>
              <a:latin typeface="DM Sans"/>
              <a:ea typeface="DM Sans"/>
              <a:cs typeface="DM Sans"/>
              <a:sym typeface="DM Sans"/>
            </a:endParaRPr>
          </a:p>
        </p:txBody>
      </p:sp>
      <p:sp>
        <p:nvSpPr>
          <p:cNvPr id="592" name="Google Shape;592;p85"/>
          <p:cNvSpPr txBox="1"/>
          <p:nvPr/>
        </p:nvSpPr>
        <p:spPr>
          <a:xfrm>
            <a:off x="4502000" y="1456200"/>
            <a:ext cx="3962400" cy="27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Parámetros</a:t>
            </a:r>
            <a:r>
              <a:rPr b="1" i="0" lang="es" sz="1350" u="none" cap="none" strike="noStrike">
                <a:solidFill>
                  <a:schemeClr val="dk1"/>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las variables que usan los modelos para ajustarse a los datos. Se definen como la estructura interna del modelos ya que son las características del mismo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Hiperparametros</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variables que rigen el proceso de entrenamiento, no están directamente relacionadas con los datos de entrenamiento, sino que son de configuración y por ende son constantes durante cualquier entrenamiento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a:t>
            </a:r>
            <a:r>
              <a:rPr b="1" lang="es" sz="4000">
                <a:solidFill>
                  <a:schemeClr val="lt1"/>
                </a:solidFill>
                <a:latin typeface="DM Sans"/>
                <a:ea typeface="DM Sans"/>
                <a:cs typeface="DM Sans"/>
                <a:sym typeface="DM Sans"/>
              </a:rPr>
              <a:t>parte I</a:t>
            </a:r>
            <a:endParaRPr i="0" sz="4000" u="none" cap="none" strike="noStrike">
              <a:solidFill>
                <a:schemeClr val="lt1"/>
              </a:solidFill>
              <a:latin typeface="DM Sans"/>
              <a:ea typeface="DM Sans"/>
              <a:cs typeface="DM Sans"/>
              <a:sym typeface="DM Sans"/>
            </a:endParaRPr>
          </a:p>
        </p:txBody>
      </p:sp>
      <p:sp>
        <p:nvSpPr>
          <p:cNvPr id="598" name="Google Shape;598;p86"/>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Clasificación con SVM</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Ejemplos de clasificación errónea</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Regresión</a:t>
            </a:r>
            <a:r>
              <a:rPr lang="es" sz="1350">
                <a:solidFill>
                  <a:schemeClr val="lt1"/>
                </a:solidFill>
                <a:latin typeface="DM Sans"/>
                <a:ea typeface="DM Sans"/>
                <a:cs typeface="DM Sans"/>
                <a:sym typeface="DM Sans"/>
              </a:rPr>
              <a:t> Lineal simple y </a:t>
            </a:r>
            <a:r>
              <a:rPr lang="es" sz="1350">
                <a:solidFill>
                  <a:schemeClr val="lt1"/>
                </a:solidFill>
                <a:latin typeface="DM Sans"/>
                <a:ea typeface="DM Sans"/>
                <a:cs typeface="DM Sans"/>
                <a:sym typeface="DM Sans"/>
              </a:rPr>
              <a:t>Múltiple</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Optimización</a:t>
            </a:r>
            <a:r>
              <a:rPr lang="es" sz="1350">
                <a:solidFill>
                  <a:schemeClr val="lt1"/>
                </a:solidFill>
                <a:latin typeface="DM Sans"/>
                <a:ea typeface="DM Sans"/>
                <a:cs typeface="DM Sans"/>
                <a:sym typeface="DM Sans"/>
              </a:rPr>
              <a:t> de hiper </a:t>
            </a:r>
            <a:r>
              <a:rPr lang="es" sz="1350">
                <a:solidFill>
                  <a:schemeClr val="lt1"/>
                </a:solidFill>
                <a:latin typeface="DM Sans"/>
                <a:ea typeface="DM Sans"/>
                <a:cs typeface="DM Sans"/>
                <a:sym typeface="DM Sans"/>
              </a:rPr>
              <a:t>parámetros</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nvSpPr>
        <p:spPr>
          <a:xfrm>
            <a:off x="1461300" y="1406500"/>
            <a:ext cx="62214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6000"/>
              <a:buFont typeface="Arial"/>
              <a:buNone/>
            </a:pPr>
            <a:r>
              <a:rPr lang="es" sz="6000">
                <a:solidFill>
                  <a:srgbClr val="E8E7E3"/>
                </a:solidFill>
              </a:rPr>
              <a:t>🍔 </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604" name="Google Shape;604;p8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b="0" i="0" lang="es" sz="2000" u="none" cap="none" strike="noStrike">
                <a:solidFill>
                  <a:schemeClr val="lt1"/>
                </a:solidFill>
                <a:latin typeface="DM Sans"/>
                <a:ea typeface="DM Sans"/>
                <a:cs typeface="DM Sans"/>
                <a:sym typeface="DM Sans"/>
              </a:rPr>
              <a:t>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sp>
        <p:nvSpPr>
          <p:cNvPr id="154" name="Google Shape;154;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55" name="Google Shape;155;p34"/>
          <p:cNvGrpSpPr/>
          <p:nvPr/>
        </p:nvGrpSpPr>
        <p:grpSpPr>
          <a:xfrm>
            <a:off x="473351" y="619523"/>
            <a:ext cx="738900" cy="738900"/>
            <a:chOff x="473351" y="619523"/>
            <a:chExt cx="738900" cy="738900"/>
          </a:xfrm>
        </p:grpSpPr>
        <p:sp>
          <p:nvSpPr>
            <p:cNvPr id="156" name="Google Shape;156;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3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58" name="Google Shape;158;p34"/>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159" name="Google Shape;159;p34"/>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 name="Google Shape;160;p34"/>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610" name="Google Shape;610;p88"/>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611" name="Google Shape;611;p8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Profundizar </a:t>
            </a:r>
            <a:r>
              <a:rPr lang="es" sz="1350">
                <a:solidFill>
                  <a:schemeClr val="lt1"/>
                </a:solidFill>
                <a:latin typeface="DM Sans"/>
                <a:ea typeface="DM Sans"/>
                <a:cs typeface="DM Sans"/>
                <a:sym typeface="DM Sans"/>
              </a:rPr>
              <a:t>en el Aprendizaje No Supervisado </a:t>
            </a:r>
            <a:endParaRPr b="0" i="0" sz="1350" u="none" cap="none" strike="noStrike">
              <a:solidFill>
                <a:schemeClr val="lt1"/>
              </a:solidFill>
              <a:latin typeface="DM Sans"/>
              <a:ea typeface="DM Sans"/>
              <a:cs typeface="DM Sans"/>
              <a:sym typeface="DM Sans"/>
            </a:endParaRPr>
          </a:p>
        </p:txBody>
      </p:sp>
      <p:pic>
        <p:nvPicPr>
          <p:cNvPr id="612" name="Google Shape;612;p88"/>
          <p:cNvPicPr preferRelativeResize="0"/>
          <p:nvPr/>
        </p:nvPicPr>
        <p:blipFill rotWithShape="1">
          <a:blip r:embed="rId3">
            <a:alphaModFix/>
          </a:blip>
          <a:srcRect b="0" l="0" r="0" t="0"/>
          <a:stretch/>
        </p:blipFill>
        <p:spPr>
          <a:xfrm>
            <a:off x="2172738" y="2277638"/>
            <a:ext cx="196975" cy="196975"/>
          </a:xfrm>
          <a:prstGeom prst="rect">
            <a:avLst/>
          </a:prstGeom>
          <a:noFill/>
          <a:ln>
            <a:noFill/>
          </a:ln>
        </p:spPr>
      </p:pic>
      <p:sp>
        <p:nvSpPr>
          <p:cNvPr id="613" name="Google Shape;613;p88"/>
          <p:cNvSpPr txBox="1"/>
          <p:nvPr/>
        </p:nvSpPr>
        <p:spPr>
          <a:xfrm>
            <a:off x="2690561" y="2179926"/>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Identificar </a:t>
            </a:r>
            <a:r>
              <a:rPr lang="es" sz="1350">
                <a:solidFill>
                  <a:schemeClr val="lt1"/>
                </a:solidFill>
                <a:latin typeface="DM Sans"/>
                <a:ea typeface="DM Sans"/>
                <a:cs typeface="DM Sans"/>
                <a:sym typeface="DM Sans"/>
              </a:rPr>
              <a:t>conceptos de aplicación de los modelos de Clustering</a:t>
            </a:r>
            <a:endParaRPr b="0" i="0" sz="1350" u="none" cap="none" strike="noStrike">
              <a:solidFill>
                <a:schemeClr val="lt1"/>
              </a:solidFill>
              <a:latin typeface="DM Sans"/>
              <a:ea typeface="DM Sans"/>
              <a:cs typeface="DM Sans"/>
              <a:sym typeface="DM Sans"/>
            </a:endParaRPr>
          </a:p>
        </p:txBody>
      </p:sp>
      <p:cxnSp>
        <p:nvCxnSpPr>
          <p:cNvPr id="614" name="Google Shape;614;p88"/>
          <p:cNvCxnSpPr>
            <a:stCxn id="610" idx="2"/>
            <a:endCxn id="612" idx="0"/>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621" name="Google Shape;621;p89"/>
          <p:cNvSpPr/>
          <p:nvPr/>
        </p:nvSpPr>
        <p:spPr>
          <a:xfrm>
            <a:off x="1182625" y="24778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Algoritmos de Agrupación</a:t>
            </a:r>
            <a:endParaRPr sz="1200">
              <a:solidFill>
                <a:srgbClr val="FFFFFF"/>
              </a:solidFill>
              <a:latin typeface="DM Sans"/>
              <a:ea typeface="DM Sans"/>
              <a:cs typeface="DM Sans"/>
              <a:sym typeface="DM Sans"/>
            </a:endParaRPr>
          </a:p>
        </p:txBody>
      </p:sp>
      <p:pic>
        <p:nvPicPr>
          <p:cNvPr id="622" name="Google Shape;622;p8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623" name="Google Shape;623;p89"/>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K Means</a:t>
            </a:r>
            <a:endParaRPr sz="1200">
              <a:solidFill>
                <a:srgbClr val="222222"/>
              </a:solidFill>
              <a:latin typeface="DM Sans"/>
              <a:ea typeface="DM Sans"/>
              <a:cs typeface="DM Sans"/>
              <a:sym typeface="DM Sans"/>
            </a:endParaRPr>
          </a:p>
        </p:txBody>
      </p:sp>
      <p:sp>
        <p:nvSpPr>
          <p:cNvPr id="624" name="Google Shape;624;p89"/>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DBSCAN</a:t>
            </a:r>
            <a:endParaRPr sz="1200">
              <a:solidFill>
                <a:srgbClr val="222222"/>
              </a:solidFill>
              <a:latin typeface="DM Sans"/>
              <a:ea typeface="DM Sans"/>
              <a:cs typeface="DM Sans"/>
              <a:sym typeface="DM Sans"/>
            </a:endParaRPr>
          </a:p>
        </p:txBody>
      </p:sp>
      <p:sp>
        <p:nvSpPr>
          <p:cNvPr id="625" name="Google Shape;625;p89"/>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HDBSCAN</a:t>
            </a:r>
            <a:endParaRPr sz="1200">
              <a:solidFill>
                <a:srgbClr val="222222"/>
              </a:solidFill>
              <a:latin typeface="DM Sans"/>
              <a:ea typeface="DM Sans"/>
              <a:cs typeface="DM Sans"/>
              <a:sym typeface="DM Sans"/>
            </a:endParaRPr>
          </a:p>
        </p:txBody>
      </p:sp>
      <p:sp>
        <p:nvSpPr>
          <p:cNvPr id="626" name="Google Shape;626;p89"/>
          <p:cNvSpPr/>
          <p:nvPr/>
        </p:nvSpPr>
        <p:spPr>
          <a:xfrm>
            <a:off x="5763480" y="263292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Reducción de dimensionalidad</a:t>
            </a:r>
            <a:endParaRPr sz="1100">
              <a:solidFill>
                <a:srgbClr val="222222"/>
              </a:solidFill>
              <a:latin typeface="DM Sans"/>
              <a:ea typeface="DM Sans"/>
              <a:cs typeface="DM Sans"/>
              <a:sym typeface="DM Sans"/>
            </a:endParaRPr>
          </a:p>
        </p:txBody>
      </p:sp>
      <p:sp>
        <p:nvSpPr>
          <p:cNvPr id="627" name="Google Shape;627;p89"/>
          <p:cNvSpPr/>
          <p:nvPr/>
        </p:nvSpPr>
        <p:spPr>
          <a:xfrm>
            <a:off x="5763455" y="3250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PCA</a:t>
            </a:r>
            <a:endParaRPr sz="1200">
              <a:solidFill>
                <a:srgbClr val="222222"/>
              </a:solidFill>
              <a:latin typeface="DM Sans"/>
              <a:ea typeface="DM Sans"/>
              <a:cs typeface="DM Sans"/>
              <a:sym typeface="DM Sans"/>
            </a:endParaRPr>
          </a:p>
        </p:txBody>
      </p:sp>
      <p:sp>
        <p:nvSpPr>
          <p:cNvPr id="628" name="Google Shape;628;p89"/>
          <p:cNvSpPr/>
          <p:nvPr/>
        </p:nvSpPr>
        <p:spPr>
          <a:xfrm>
            <a:off x="5763455" y="38677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Detección de outliers</a:t>
            </a:r>
            <a:endParaRPr sz="1100">
              <a:solidFill>
                <a:srgbClr val="222222"/>
              </a:solidFill>
              <a:latin typeface="DM Sans"/>
              <a:ea typeface="DM Sans"/>
              <a:cs typeface="DM Sans"/>
              <a:sym typeface="DM Sans"/>
            </a:endParaRPr>
          </a:p>
        </p:txBody>
      </p:sp>
      <p:cxnSp>
        <p:nvCxnSpPr>
          <p:cNvPr id="629" name="Google Shape;629;p89"/>
          <p:cNvCxnSpPr>
            <a:stCxn id="630" idx="3"/>
            <a:endCxn id="623" idx="1"/>
          </p:cNvCxnSpPr>
          <p:nvPr/>
        </p:nvCxnSpPr>
        <p:spPr>
          <a:xfrm rot="-5400000">
            <a:off x="4273955" y="1278663"/>
            <a:ext cx="1888500" cy="1090500"/>
          </a:xfrm>
          <a:prstGeom prst="bentConnector2">
            <a:avLst/>
          </a:prstGeom>
          <a:noFill/>
          <a:ln cap="flat" cmpd="sng" w="9525">
            <a:solidFill>
              <a:srgbClr val="CCCCCC"/>
            </a:solidFill>
            <a:prstDash val="solid"/>
            <a:round/>
            <a:headEnd len="med" w="med" type="none"/>
            <a:tailEnd len="med" w="med" type="oval"/>
          </a:ln>
        </p:spPr>
      </p:cxnSp>
      <p:cxnSp>
        <p:nvCxnSpPr>
          <p:cNvPr id="631" name="Google Shape;631;p89"/>
          <p:cNvCxnSpPr>
            <a:stCxn id="630" idx="3"/>
            <a:endCxn id="624" idx="1"/>
          </p:cNvCxnSpPr>
          <p:nvPr/>
        </p:nvCxnSpPr>
        <p:spPr>
          <a:xfrm rot="-5400000">
            <a:off x="4573505" y="1578388"/>
            <a:ext cx="1289400" cy="1090500"/>
          </a:xfrm>
          <a:prstGeom prst="bentConnector2">
            <a:avLst/>
          </a:prstGeom>
          <a:noFill/>
          <a:ln cap="flat" cmpd="sng" w="9525">
            <a:solidFill>
              <a:srgbClr val="CCCCCC"/>
            </a:solidFill>
            <a:prstDash val="solid"/>
            <a:round/>
            <a:headEnd len="med" w="med" type="none"/>
            <a:tailEnd len="med" w="med" type="oval"/>
          </a:ln>
        </p:spPr>
      </p:cxnSp>
      <p:cxnSp>
        <p:nvCxnSpPr>
          <p:cNvPr id="632" name="Google Shape;632;p89"/>
          <p:cNvCxnSpPr>
            <a:stCxn id="630" idx="3"/>
            <a:endCxn id="625" idx="1"/>
          </p:cNvCxnSpPr>
          <p:nvPr/>
        </p:nvCxnSpPr>
        <p:spPr>
          <a:xfrm flipH="1" rot="10800000">
            <a:off x="4672955" y="2109976"/>
            <a:ext cx="1090500" cy="658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633" name="Google Shape;633;p89"/>
          <p:cNvCxnSpPr>
            <a:stCxn id="630" idx="3"/>
            <a:endCxn id="626" idx="1"/>
          </p:cNvCxnSpPr>
          <p:nvPr/>
        </p:nvCxnSpPr>
        <p:spPr>
          <a:xfrm>
            <a:off x="4672980" y="2767626"/>
            <a:ext cx="1090500" cy="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634" name="Google Shape;634;p89"/>
          <p:cNvCxnSpPr>
            <a:stCxn id="630" idx="3"/>
            <a:endCxn id="627" idx="1"/>
          </p:cNvCxnSpPr>
          <p:nvPr/>
        </p:nvCxnSpPr>
        <p:spPr>
          <a:xfrm>
            <a:off x="4672955" y="2768263"/>
            <a:ext cx="1090500" cy="6174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635" name="Google Shape;635;p89"/>
          <p:cNvCxnSpPr>
            <a:stCxn id="630" idx="3"/>
            <a:endCxn id="628" idx="1"/>
          </p:cNvCxnSpPr>
          <p:nvPr/>
        </p:nvCxnSpPr>
        <p:spPr>
          <a:xfrm flipH="1" rot="-5400000">
            <a:off x="4600805" y="2840438"/>
            <a:ext cx="1234800" cy="1090500"/>
          </a:xfrm>
          <a:prstGeom prst="bentConnector2">
            <a:avLst/>
          </a:prstGeom>
          <a:noFill/>
          <a:ln cap="flat" cmpd="sng" w="9525">
            <a:solidFill>
              <a:srgbClr val="CCCCCC"/>
            </a:solidFill>
            <a:prstDash val="solid"/>
            <a:round/>
            <a:headEnd len="med" w="med" type="none"/>
            <a:tailEnd len="med" w="med" type="oval"/>
          </a:ln>
        </p:spPr>
      </p:cxnSp>
      <p:cxnSp>
        <p:nvCxnSpPr>
          <p:cNvPr id="636" name="Google Shape;636;p89"/>
          <p:cNvCxnSpPr>
            <a:stCxn id="621" idx="3"/>
          </p:cNvCxnSpPr>
          <p:nvPr/>
        </p:nvCxnSpPr>
        <p:spPr>
          <a:xfrm>
            <a:off x="2581825" y="2767934"/>
            <a:ext cx="2739900" cy="27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9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642" name="Google Shape;642;p90"/>
          <p:cNvGrpSpPr/>
          <p:nvPr/>
        </p:nvGrpSpPr>
        <p:grpSpPr>
          <a:xfrm>
            <a:off x="473351" y="619523"/>
            <a:ext cx="738900" cy="738900"/>
            <a:chOff x="473351" y="619523"/>
            <a:chExt cx="738900" cy="738900"/>
          </a:xfrm>
        </p:grpSpPr>
        <p:sp>
          <p:nvSpPr>
            <p:cNvPr id="643" name="Google Shape;643;p9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90"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45" name="Google Shape;645;p90"/>
          <p:cNvSpPr txBox="1"/>
          <p:nvPr/>
        </p:nvSpPr>
        <p:spPr>
          <a:xfrm>
            <a:off x="2654700" y="2119338"/>
            <a:ext cx="3834600" cy="60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800"/>
              </a:spcAft>
              <a:buNone/>
            </a:pPr>
            <a:r>
              <a:rPr lang="es" sz="1350">
                <a:solidFill>
                  <a:schemeClr val="lt1"/>
                </a:solidFill>
                <a:latin typeface="DM Sans"/>
                <a:ea typeface="DM Sans"/>
                <a:cs typeface="DM Sans"/>
                <a:sym typeface="DM Sans"/>
              </a:rPr>
              <a:t>Les proponemos tomarse unos minutos para realizar un repaso de los conceptos aprendidos en Kahoot, ¿están listos?</a:t>
            </a:r>
            <a:endParaRPr sz="1350">
              <a:solidFill>
                <a:schemeClr val="lt1"/>
              </a:solidFill>
              <a:latin typeface="DM Sans"/>
              <a:ea typeface="DM Sans"/>
              <a:cs typeface="DM Sans"/>
              <a:sym typeface="DM Sans"/>
            </a:endParaRPr>
          </a:p>
        </p:txBody>
      </p:sp>
      <p:sp>
        <p:nvSpPr>
          <p:cNvPr id="646" name="Google Shape;646;p90"/>
          <p:cNvSpPr/>
          <p:nvPr/>
        </p:nvSpPr>
        <p:spPr>
          <a:xfrm>
            <a:off x="3378900" y="2938563"/>
            <a:ext cx="2386200" cy="4926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7" name="Google Shape;647;p90"/>
          <p:cNvSpPr txBox="1"/>
          <p:nvPr/>
        </p:nvSpPr>
        <p:spPr>
          <a:xfrm>
            <a:off x="3378900" y="2988675"/>
            <a:ext cx="23508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DM Sans"/>
                <a:ea typeface="DM Sans"/>
                <a:cs typeface="DM Sans"/>
                <a:sym typeface="DM Sans"/>
              </a:rPr>
              <a:t>Profe, puedes compartir el PIN o link de acceso al juego</a:t>
            </a:r>
            <a:endParaRPr b="1" sz="11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1"/>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K means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grpSp>
        <p:nvGrpSpPr>
          <p:cNvPr id="657" name="Google Shape;657;p92"/>
          <p:cNvGrpSpPr/>
          <p:nvPr/>
        </p:nvGrpSpPr>
        <p:grpSpPr>
          <a:xfrm>
            <a:off x="473370" y="619431"/>
            <a:ext cx="738905" cy="738905"/>
            <a:chOff x="575612" y="1950748"/>
            <a:chExt cx="431100" cy="431100"/>
          </a:xfrm>
        </p:grpSpPr>
        <p:sp>
          <p:nvSpPr>
            <p:cNvPr id="658" name="Google Shape;658;p9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9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60" name="Google Shape;660;p9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61" name="Google Shape;661;p92"/>
          <p:cNvSpPr txBox="1"/>
          <p:nvPr/>
        </p:nvSpPr>
        <p:spPr>
          <a:xfrm>
            <a:off x="501450" y="1324950"/>
            <a:ext cx="8141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Recuerdan ¿Cuál era la utilidad del algoritmo K means?. ¿En qué contextos se podía aplicar y con qué fin? ¿Hacía parte del aprendizaje Supervisado o No supervisado?</a:t>
            </a:r>
            <a:endParaRPr b="1" sz="2500">
              <a:solidFill>
                <a:srgbClr val="B7B7B7"/>
              </a:solidFill>
              <a:latin typeface="DM Sans"/>
              <a:ea typeface="DM Sans"/>
              <a:cs typeface="DM Sans"/>
              <a:sym typeface="DM Sans"/>
            </a:endParaRPr>
          </a:p>
        </p:txBody>
      </p:sp>
      <p:sp>
        <p:nvSpPr>
          <p:cNvPr id="662" name="Google Shape;662;p92"/>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K means</a:t>
            </a:r>
            <a:endParaRPr b="1" i="0" sz="3200" u="none" cap="none" strike="noStrike">
              <a:solidFill>
                <a:schemeClr val="dk1"/>
              </a:solidFill>
              <a:latin typeface="DM Sans"/>
              <a:ea typeface="DM Sans"/>
              <a:cs typeface="DM Sans"/>
              <a:sym typeface="DM Sans"/>
            </a:endParaRPr>
          </a:p>
        </p:txBody>
      </p:sp>
      <p:sp>
        <p:nvSpPr>
          <p:cNvPr id="673" name="Google Shape;673;p9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4" name="Google Shape;674;p9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5" name="Google Shape;675;p94"/>
          <p:cNvSpPr txBox="1"/>
          <p:nvPr/>
        </p:nvSpPr>
        <p:spPr>
          <a:xfrm>
            <a:off x="625975" y="1312525"/>
            <a:ext cx="4586700" cy="31938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K-means es un algoritmo de aprendizaje no supervisado que se utiliza para resolver problemas de agrupamiento. Sigue un procedimiento simple de clasificar un conjunto de datos dado en una serie de grupos, definidos por la letra "k", que se fija de antemano por medio de un proceso iterativo</a:t>
            </a:r>
            <a:endParaRPr sz="1700">
              <a:solidFill>
                <a:schemeClr val="dk1"/>
              </a:solidFill>
              <a:latin typeface="DM Sans"/>
              <a:ea typeface="DM Sans"/>
              <a:cs typeface="DM Sans"/>
              <a:sym typeface="DM Sans"/>
            </a:endParaRPr>
          </a:p>
        </p:txBody>
      </p:sp>
      <p:pic>
        <p:nvPicPr>
          <p:cNvPr id="676" name="Google Shape;676;p9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77" name="Google Shape;677;p94"/>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¿Para qué sirve?</a:t>
            </a:r>
            <a:endParaRPr b="1" i="0" sz="3200" u="none" cap="none" strike="noStrike">
              <a:solidFill>
                <a:schemeClr val="dk1"/>
              </a:solidFill>
              <a:latin typeface="DM Sans"/>
              <a:ea typeface="DM Sans"/>
              <a:cs typeface="DM Sans"/>
              <a:sym typeface="DM Sans"/>
            </a:endParaRPr>
          </a:p>
        </p:txBody>
      </p:sp>
      <p:sp>
        <p:nvSpPr>
          <p:cNvPr id="683" name="Google Shape;683;p9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4" name="Google Shape;684;p9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5" name="Google Shape;685;p95"/>
          <p:cNvSpPr txBox="1"/>
          <p:nvPr/>
        </p:nvSpPr>
        <p:spPr>
          <a:xfrm>
            <a:off x="625975" y="1312525"/>
            <a:ext cx="4586700" cy="358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El objetivo de este algoritmo es </a:t>
            </a:r>
            <a:r>
              <a:rPr b="1" lang="es" sz="1700">
                <a:solidFill>
                  <a:schemeClr val="dk1"/>
                </a:solidFill>
                <a:latin typeface="DM Sans"/>
                <a:ea typeface="DM Sans"/>
                <a:cs typeface="DM Sans"/>
                <a:sym typeface="DM Sans"/>
              </a:rPr>
              <a:t>encontrar grupos en los datos, con el número de grupos representados por la variable K.</a:t>
            </a:r>
            <a:r>
              <a:rPr lang="es" sz="1700">
                <a:solidFill>
                  <a:schemeClr val="dk1"/>
                </a:solidFill>
                <a:latin typeface="DM Sans"/>
                <a:ea typeface="DM Sans"/>
                <a:cs typeface="DM Sans"/>
                <a:sym typeface="DM Sans"/>
              </a:rPr>
              <a:t> </a:t>
            </a:r>
            <a:endParaRPr sz="17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Font typeface="Arial"/>
              <a:buNone/>
            </a:pPr>
            <a:r>
              <a:t/>
            </a:r>
            <a:endParaRPr sz="1700">
              <a:solidFill>
                <a:schemeClr val="dk1"/>
              </a:solidFill>
              <a:latin typeface="DM Sans"/>
              <a:ea typeface="DM Sans"/>
              <a:cs typeface="DM Sans"/>
              <a:sym typeface="DM Sans"/>
            </a:endParaRPr>
          </a:p>
          <a:p>
            <a:pPr indent="0" lvl="0" marL="0" rtl="0" algn="l">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El algoritmo funciona de manera iterativa para asignar cada punto de datos a uno de los grupos K en función de las características que se proporcionan. </a:t>
            </a:r>
            <a:endParaRPr sz="1700">
              <a:solidFill>
                <a:schemeClr val="dk1"/>
              </a:solidFill>
              <a:latin typeface="DM Sans"/>
              <a:ea typeface="DM Sans"/>
              <a:cs typeface="DM Sans"/>
              <a:sym typeface="DM Sans"/>
            </a:endParaRPr>
          </a:p>
          <a:p>
            <a:pPr indent="0" lvl="0" marL="0" rtl="0" algn="ctr">
              <a:lnSpc>
                <a:spcPct val="150000"/>
              </a:lnSpc>
              <a:spcBef>
                <a:spcPts val="0"/>
              </a:spcBef>
              <a:spcAft>
                <a:spcPts val="0"/>
              </a:spcAft>
              <a:buClr>
                <a:schemeClr val="dk1"/>
              </a:buClr>
              <a:buFont typeface="Arial"/>
              <a:buNone/>
            </a:pPr>
            <a:r>
              <a:t/>
            </a:r>
            <a:endParaRPr sz="1700">
              <a:solidFill>
                <a:schemeClr val="dk1"/>
              </a:solidFill>
              <a:latin typeface="DM Sans"/>
              <a:ea typeface="DM Sans"/>
              <a:cs typeface="DM Sans"/>
              <a:sym typeface="DM Sans"/>
            </a:endParaRPr>
          </a:p>
        </p:txBody>
      </p:sp>
      <p:pic>
        <p:nvPicPr>
          <p:cNvPr id="686" name="Google Shape;686;p9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87" name="Google Shape;687;p95"/>
          <p:cNvPicPr preferRelativeResize="0"/>
          <p:nvPr/>
        </p:nvPicPr>
        <p:blipFill>
          <a:blip r:embed="rId4">
            <a:alphaModFix/>
          </a:blip>
          <a:stretch>
            <a:fillRect/>
          </a:stretch>
        </p:blipFill>
        <p:spPr>
          <a:xfrm>
            <a:off x="5365075" y="1460550"/>
            <a:ext cx="2801400" cy="2801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6"/>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¿Cómo se agrupa?</a:t>
            </a:r>
            <a:endParaRPr b="1" i="0" sz="3200" u="none" cap="none" strike="noStrike">
              <a:solidFill>
                <a:schemeClr val="dk1"/>
              </a:solidFill>
              <a:latin typeface="DM Sans"/>
              <a:ea typeface="DM Sans"/>
              <a:cs typeface="DM Sans"/>
              <a:sym typeface="DM Sans"/>
            </a:endParaRPr>
          </a:p>
        </p:txBody>
      </p:sp>
      <p:sp>
        <p:nvSpPr>
          <p:cNvPr id="693" name="Google Shape;693;p96"/>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4" name="Google Shape;694;p96"/>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5" name="Google Shape;695;p96"/>
          <p:cNvSpPr txBox="1"/>
          <p:nvPr/>
        </p:nvSpPr>
        <p:spPr>
          <a:xfrm>
            <a:off x="584225" y="1229000"/>
            <a:ext cx="4586700" cy="2978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s" sz="1700">
                <a:solidFill>
                  <a:schemeClr val="dk1"/>
                </a:solidFill>
                <a:latin typeface="DM Sans"/>
                <a:ea typeface="DM Sans"/>
                <a:cs typeface="DM Sans"/>
                <a:sym typeface="DM Sans"/>
              </a:rPr>
              <a:t>Los puntos de datos </a:t>
            </a:r>
            <a:r>
              <a:rPr b="1" lang="es" sz="1700">
                <a:solidFill>
                  <a:schemeClr val="dk1"/>
                </a:solidFill>
                <a:latin typeface="DM Sans"/>
                <a:ea typeface="DM Sans"/>
                <a:cs typeface="DM Sans"/>
                <a:sym typeface="DM Sans"/>
              </a:rPr>
              <a:t>se agrupan en función de la similitud de las características</a:t>
            </a:r>
            <a:r>
              <a:rPr lang="es" sz="1700">
                <a:solidFill>
                  <a:schemeClr val="dk1"/>
                </a:solidFill>
                <a:latin typeface="DM Sans"/>
                <a:ea typeface="DM Sans"/>
                <a:cs typeface="DM Sans"/>
                <a:sym typeface="DM Sans"/>
              </a:rPr>
              <a:t>. Los resultados de K Means son:</a:t>
            </a:r>
            <a:endParaRPr sz="1100">
              <a:solidFill>
                <a:schemeClr val="dk1"/>
              </a:solidFill>
              <a:latin typeface="DM Sans"/>
              <a:ea typeface="DM Sans"/>
              <a:cs typeface="DM Sans"/>
              <a:sym typeface="DM Sans"/>
            </a:endParaRPr>
          </a:p>
          <a:p>
            <a:pPr indent="-323850" lvl="0" marL="457200" rtl="0" algn="just">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Los centroides de los clústeres K, que pueden ser usados para etiquetar nuevos datos.</a:t>
            </a:r>
            <a:endParaRPr sz="1500">
              <a:solidFill>
                <a:schemeClr val="dk1"/>
              </a:solidFill>
              <a:latin typeface="DM Sans"/>
              <a:ea typeface="DM Sans"/>
              <a:cs typeface="DM Sans"/>
              <a:sym typeface="DM Sans"/>
            </a:endParaRPr>
          </a:p>
          <a:p>
            <a:pPr indent="-323850" lvl="0" marL="457200" rtl="0" algn="just">
              <a:lnSpc>
                <a:spcPct val="150000"/>
              </a:lnSpc>
              <a:spcBef>
                <a:spcPts val="0"/>
              </a:spcBef>
              <a:spcAft>
                <a:spcPts val="0"/>
              </a:spcAft>
              <a:buClr>
                <a:srgbClr val="EA90FF"/>
              </a:buClr>
              <a:buSzPts val="1500"/>
              <a:buFont typeface="DM Sans"/>
              <a:buChar char="●"/>
            </a:pPr>
            <a:r>
              <a:rPr lang="es" sz="1500">
                <a:solidFill>
                  <a:schemeClr val="dk1"/>
                </a:solidFill>
                <a:latin typeface="DM Sans"/>
                <a:ea typeface="DM Sans"/>
                <a:cs typeface="DM Sans"/>
                <a:sym typeface="DM Sans"/>
              </a:rPr>
              <a:t>Etiquetas para los datos de formación, cada punto de datos se asigna a un único clúster.</a:t>
            </a:r>
            <a:endParaRPr sz="1700">
              <a:solidFill>
                <a:schemeClr val="dk1"/>
              </a:solidFill>
              <a:latin typeface="DM Sans"/>
              <a:ea typeface="DM Sans"/>
              <a:cs typeface="DM Sans"/>
              <a:sym typeface="DM Sans"/>
            </a:endParaRPr>
          </a:p>
        </p:txBody>
      </p:sp>
      <p:pic>
        <p:nvPicPr>
          <p:cNvPr id="696" name="Google Shape;696;p96"/>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697" name="Google Shape;697;p96"/>
          <p:cNvPicPr preferRelativeResize="0"/>
          <p:nvPr/>
        </p:nvPicPr>
        <p:blipFill>
          <a:blip r:embed="rId4">
            <a:alphaModFix/>
          </a:blip>
          <a:stretch>
            <a:fillRect/>
          </a:stretch>
        </p:blipFill>
        <p:spPr>
          <a:xfrm>
            <a:off x="5365075" y="1458750"/>
            <a:ext cx="3098267" cy="28722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aplicado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nvSpPr>
        <p:spPr>
          <a:xfrm>
            <a:off x="1022175" y="1941375"/>
            <a:ext cx="69933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Support Vector Machine</a:t>
            </a:r>
            <a:r>
              <a:rPr b="1" lang="es" sz="4000">
                <a:solidFill>
                  <a:schemeClr val="lt1"/>
                </a:solidFill>
                <a:latin typeface="DM Sans"/>
                <a:ea typeface="DM Sans"/>
                <a:cs typeface="DM Sans"/>
                <a:sym typeface="DM Sans"/>
              </a:rPr>
              <a:t>:</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SVM</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8"/>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08" name="Google Shape;708;p9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09" name="Google Shape;709;p98"/>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10" name="Google Shape;710;p98"/>
          <p:cNvPicPr preferRelativeResize="0"/>
          <p:nvPr/>
        </p:nvPicPr>
        <p:blipFill>
          <a:blip r:embed="rId4">
            <a:alphaModFix/>
          </a:blip>
          <a:stretch>
            <a:fillRect/>
          </a:stretch>
        </p:blipFill>
        <p:spPr>
          <a:xfrm>
            <a:off x="4237225" y="1355175"/>
            <a:ext cx="4189324" cy="2264325"/>
          </a:xfrm>
          <a:prstGeom prst="rect">
            <a:avLst/>
          </a:prstGeom>
          <a:noFill/>
          <a:ln>
            <a:noFill/>
          </a:ln>
        </p:spPr>
      </p:pic>
      <p:pic>
        <p:nvPicPr>
          <p:cNvPr id="711" name="Google Shape;711;p98"/>
          <p:cNvPicPr preferRelativeResize="0"/>
          <p:nvPr/>
        </p:nvPicPr>
        <p:blipFill>
          <a:blip r:embed="rId5">
            <a:alphaModFix/>
          </a:blip>
          <a:stretch>
            <a:fillRect/>
          </a:stretch>
        </p:blipFill>
        <p:spPr>
          <a:xfrm>
            <a:off x="475188" y="3719975"/>
            <a:ext cx="5705475" cy="619125"/>
          </a:xfrm>
          <a:prstGeom prst="rect">
            <a:avLst/>
          </a:prstGeom>
          <a:noFill/>
          <a:ln>
            <a:noFill/>
          </a:ln>
        </p:spPr>
      </p:pic>
      <p:sp>
        <p:nvSpPr>
          <p:cNvPr id="712" name="Google Shape;712;p98"/>
          <p:cNvSpPr/>
          <p:nvPr/>
        </p:nvSpPr>
        <p:spPr>
          <a:xfrm>
            <a:off x="1712575" y="2468550"/>
            <a:ext cx="730500" cy="852300"/>
          </a:xfrm>
          <a:prstGeom prst="down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8"/>
          <p:cNvSpPr txBox="1"/>
          <p:nvPr/>
        </p:nvSpPr>
        <p:spPr>
          <a:xfrm>
            <a:off x="579625" y="1355175"/>
            <a:ext cx="347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Los datos reales pueden venir en diferentes formatos y formas y muchas veces interesa generar grupos automáticamente </a:t>
            </a:r>
            <a:endParaRPr>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9"/>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19" name="Google Shape;719;p9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20" name="Google Shape;720;p99"/>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21" name="Google Shape;721;p99"/>
          <p:cNvPicPr preferRelativeResize="0"/>
          <p:nvPr/>
        </p:nvPicPr>
        <p:blipFill>
          <a:blip r:embed="rId4">
            <a:alphaModFix/>
          </a:blip>
          <a:stretch>
            <a:fillRect/>
          </a:stretch>
        </p:blipFill>
        <p:spPr>
          <a:xfrm>
            <a:off x="496250" y="1229100"/>
            <a:ext cx="5221350" cy="727700"/>
          </a:xfrm>
          <a:prstGeom prst="rect">
            <a:avLst/>
          </a:prstGeom>
          <a:noFill/>
          <a:ln>
            <a:noFill/>
          </a:ln>
        </p:spPr>
      </p:pic>
      <p:sp>
        <p:nvSpPr>
          <p:cNvPr id="722" name="Google Shape;722;p99"/>
          <p:cNvSpPr txBox="1"/>
          <p:nvPr/>
        </p:nvSpPr>
        <p:spPr>
          <a:xfrm>
            <a:off x="5662475" y="1264325"/>
            <a:ext cx="295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1:</a:t>
            </a:r>
            <a:r>
              <a:rPr lang="es">
                <a:latin typeface="DM Sans"/>
                <a:ea typeface="DM Sans"/>
                <a:cs typeface="DM Sans"/>
                <a:sym typeface="DM Sans"/>
              </a:rPr>
              <a:t> Seleccionar el número de clusters que se quieren obtener (k=3)</a:t>
            </a:r>
            <a:endParaRPr>
              <a:latin typeface="DM Sans"/>
              <a:ea typeface="DM Sans"/>
              <a:cs typeface="DM Sans"/>
              <a:sym typeface="DM Sans"/>
            </a:endParaRPr>
          </a:p>
        </p:txBody>
      </p:sp>
      <p:pic>
        <p:nvPicPr>
          <p:cNvPr id="723" name="Google Shape;723;p99"/>
          <p:cNvPicPr preferRelativeResize="0"/>
          <p:nvPr/>
        </p:nvPicPr>
        <p:blipFill>
          <a:blip r:embed="rId5">
            <a:alphaModFix/>
          </a:blip>
          <a:stretch>
            <a:fillRect/>
          </a:stretch>
        </p:blipFill>
        <p:spPr>
          <a:xfrm>
            <a:off x="596225" y="2048325"/>
            <a:ext cx="5066250" cy="971550"/>
          </a:xfrm>
          <a:prstGeom prst="rect">
            <a:avLst/>
          </a:prstGeom>
          <a:noFill/>
          <a:ln>
            <a:noFill/>
          </a:ln>
        </p:spPr>
      </p:pic>
      <p:sp>
        <p:nvSpPr>
          <p:cNvPr id="724" name="Google Shape;724;p99"/>
          <p:cNvSpPr txBox="1"/>
          <p:nvPr/>
        </p:nvSpPr>
        <p:spPr>
          <a:xfrm>
            <a:off x="5694700" y="2226300"/>
            <a:ext cx="295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2:</a:t>
            </a:r>
            <a:r>
              <a:rPr lang="es">
                <a:latin typeface="DM Sans"/>
                <a:ea typeface="DM Sans"/>
                <a:cs typeface="DM Sans"/>
                <a:sym typeface="DM Sans"/>
              </a:rPr>
              <a:t> Seleccionar aleatoriamente 3 diferentes puntos </a:t>
            </a:r>
            <a:endParaRPr>
              <a:latin typeface="DM Sans"/>
              <a:ea typeface="DM Sans"/>
              <a:cs typeface="DM Sans"/>
              <a:sym typeface="DM Sans"/>
            </a:endParaRPr>
          </a:p>
        </p:txBody>
      </p:sp>
      <p:sp>
        <p:nvSpPr>
          <p:cNvPr id="725" name="Google Shape;725;p99"/>
          <p:cNvSpPr txBox="1"/>
          <p:nvPr/>
        </p:nvSpPr>
        <p:spPr>
          <a:xfrm>
            <a:off x="5717600" y="3317425"/>
            <a:ext cx="2849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3:</a:t>
            </a:r>
            <a:r>
              <a:rPr lang="es">
                <a:latin typeface="DM Sans"/>
                <a:ea typeface="DM Sans"/>
                <a:cs typeface="DM Sans"/>
                <a:sym typeface="DM Sans"/>
              </a:rPr>
              <a:t> Medir la distancia entre el primer punto y los 3 centroides</a:t>
            </a:r>
            <a:endParaRPr>
              <a:latin typeface="DM Sans"/>
              <a:ea typeface="DM Sans"/>
              <a:cs typeface="DM Sans"/>
              <a:sym typeface="DM Sans"/>
            </a:endParaRPr>
          </a:p>
        </p:txBody>
      </p:sp>
      <p:pic>
        <p:nvPicPr>
          <p:cNvPr id="726" name="Google Shape;726;p99"/>
          <p:cNvPicPr preferRelativeResize="0"/>
          <p:nvPr/>
        </p:nvPicPr>
        <p:blipFill>
          <a:blip r:embed="rId6">
            <a:alphaModFix/>
          </a:blip>
          <a:stretch>
            <a:fillRect/>
          </a:stretch>
        </p:blipFill>
        <p:spPr>
          <a:xfrm>
            <a:off x="473350" y="2910725"/>
            <a:ext cx="5221350" cy="1276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0"/>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32" name="Google Shape;732;p10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33" name="Google Shape;733;p100"/>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34" name="Google Shape;734;p100"/>
          <p:cNvPicPr preferRelativeResize="0"/>
          <p:nvPr/>
        </p:nvPicPr>
        <p:blipFill>
          <a:blip r:embed="rId4">
            <a:alphaModFix/>
          </a:blip>
          <a:stretch>
            <a:fillRect/>
          </a:stretch>
        </p:blipFill>
        <p:spPr>
          <a:xfrm>
            <a:off x="489475" y="1254725"/>
            <a:ext cx="4856200" cy="876300"/>
          </a:xfrm>
          <a:prstGeom prst="rect">
            <a:avLst/>
          </a:prstGeom>
          <a:noFill/>
          <a:ln>
            <a:noFill/>
          </a:ln>
        </p:spPr>
      </p:pic>
      <p:sp>
        <p:nvSpPr>
          <p:cNvPr id="735" name="Google Shape;735;p100"/>
          <p:cNvSpPr txBox="1"/>
          <p:nvPr/>
        </p:nvSpPr>
        <p:spPr>
          <a:xfrm>
            <a:off x="5331400" y="1369525"/>
            <a:ext cx="31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4:</a:t>
            </a:r>
            <a:r>
              <a:rPr lang="es">
                <a:latin typeface="DM Sans"/>
                <a:ea typeface="DM Sans"/>
                <a:cs typeface="DM Sans"/>
                <a:sym typeface="DM Sans"/>
              </a:rPr>
              <a:t> Asignar el cluster al grupo más cercano</a:t>
            </a:r>
            <a:endParaRPr>
              <a:latin typeface="DM Sans"/>
              <a:ea typeface="DM Sans"/>
              <a:cs typeface="DM Sans"/>
              <a:sym typeface="DM Sans"/>
            </a:endParaRPr>
          </a:p>
        </p:txBody>
      </p:sp>
      <p:pic>
        <p:nvPicPr>
          <p:cNvPr id="736" name="Google Shape;736;p100"/>
          <p:cNvPicPr preferRelativeResize="0"/>
          <p:nvPr/>
        </p:nvPicPr>
        <p:blipFill>
          <a:blip r:embed="rId5">
            <a:alphaModFix/>
          </a:blip>
          <a:stretch>
            <a:fillRect/>
          </a:stretch>
        </p:blipFill>
        <p:spPr>
          <a:xfrm>
            <a:off x="475200" y="1942725"/>
            <a:ext cx="4856199" cy="1181100"/>
          </a:xfrm>
          <a:prstGeom prst="rect">
            <a:avLst/>
          </a:prstGeom>
          <a:noFill/>
          <a:ln>
            <a:noFill/>
          </a:ln>
        </p:spPr>
      </p:pic>
      <p:sp>
        <p:nvSpPr>
          <p:cNvPr id="737" name="Google Shape;737;p100"/>
          <p:cNvSpPr txBox="1"/>
          <p:nvPr/>
        </p:nvSpPr>
        <p:spPr>
          <a:xfrm>
            <a:off x="5331400" y="2246675"/>
            <a:ext cx="31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5:</a:t>
            </a:r>
            <a:r>
              <a:rPr lang="es">
                <a:latin typeface="DM Sans"/>
                <a:ea typeface="DM Sans"/>
                <a:cs typeface="DM Sans"/>
                <a:sym typeface="DM Sans"/>
              </a:rPr>
              <a:t> Repetimos el mismo proceso para los demás valores</a:t>
            </a:r>
            <a:endParaRPr>
              <a:latin typeface="DM Sans"/>
              <a:ea typeface="DM Sans"/>
              <a:cs typeface="DM Sans"/>
              <a:sym typeface="DM Sans"/>
            </a:endParaRPr>
          </a:p>
        </p:txBody>
      </p:sp>
      <p:sp>
        <p:nvSpPr>
          <p:cNvPr id="738" name="Google Shape;738;p100"/>
          <p:cNvSpPr txBox="1"/>
          <p:nvPr/>
        </p:nvSpPr>
        <p:spPr>
          <a:xfrm>
            <a:off x="5331400" y="3415375"/>
            <a:ext cx="31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6:</a:t>
            </a:r>
            <a:r>
              <a:rPr lang="es">
                <a:latin typeface="DM Sans"/>
                <a:ea typeface="DM Sans"/>
                <a:cs typeface="DM Sans"/>
                <a:sym typeface="DM Sans"/>
              </a:rPr>
              <a:t> Calcular la media de cada cluster</a:t>
            </a:r>
            <a:endParaRPr>
              <a:latin typeface="DM Sans"/>
              <a:ea typeface="DM Sans"/>
              <a:cs typeface="DM Sans"/>
              <a:sym typeface="DM Sans"/>
            </a:endParaRPr>
          </a:p>
        </p:txBody>
      </p:sp>
      <p:pic>
        <p:nvPicPr>
          <p:cNvPr id="739" name="Google Shape;739;p100"/>
          <p:cNvPicPr preferRelativeResize="0"/>
          <p:nvPr/>
        </p:nvPicPr>
        <p:blipFill>
          <a:blip r:embed="rId6">
            <a:alphaModFix/>
          </a:blip>
          <a:stretch>
            <a:fillRect/>
          </a:stretch>
        </p:blipFill>
        <p:spPr>
          <a:xfrm>
            <a:off x="489475" y="3123825"/>
            <a:ext cx="4856199" cy="10877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1"/>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45" name="Google Shape;745;p101"/>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46" name="Google Shape;746;p101"/>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47" name="Google Shape;747;p101"/>
          <p:cNvSpPr txBox="1"/>
          <p:nvPr/>
        </p:nvSpPr>
        <p:spPr>
          <a:xfrm>
            <a:off x="5547575" y="1317075"/>
            <a:ext cx="318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7:</a:t>
            </a:r>
            <a:r>
              <a:rPr lang="es">
                <a:latin typeface="DM Sans"/>
                <a:ea typeface="DM Sans"/>
                <a:cs typeface="DM Sans"/>
                <a:sym typeface="DM Sans"/>
              </a:rPr>
              <a:t> Repetir el mismo proceso de cálculo de distancias y asignación</a:t>
            </a:r>
            <a:endParaRPr>
              <a:latin typeface="DM Sans"/>
              <a:ea typeface="DM Sans"/>
              <a:cs typeface="DM Sans"/>
              <a:sym typeface="DM Sans"/>
            </a:endParaRPr>
          </a:p>
        </p:txBody>
      </p:sp>
      <p:sp>
        <p:nvSpPr>
          <p:cNvPr id="748" name="Google Shape;748;p101"/>
          <p:cNvSpPr txBox="1"/>
          <p:nvPr/>
        </p:nvSpPr>
        <p:spPr>
          <a:xfrm>
            <a:off x="5547575" y="2204400"/>
            <a:ext cx="318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8:</a:t>
            </a:r>
            <a:r>
              <a:rPr lang="es">
                <a:latin typeface="DM Sans"/>
                <a:ea typeface="DM Sans"/>
                <a:cs typeface="DM Sans"/>
                <a:sym typeface="DM Sans"/>
              </a:rPr>
              <a:t> Se puede revisar que tan bien quedo el algoritmo con lo que se conoce como la Variación total de clusters </a:t>
            </a:r>
            <a:endParaRPr>
              <a:latin typeface="DM Sans"/>
              <a:ea typeface="DM Sans"/>
              <a:cs typeface="DM Sans"/>
              <a:sym typeface="DM Sans"/>
            </a:endParaRPr>
          </a:p>
        </p:txBody>
      </p:sp>
      <p:pic>
        <p:nvPicPr>
          <p:cNvPr id="749" name="Google Shape;749;p101"/>
          <p:cNvPicPr preferRelativeResize="0"/>
          <p:nvPr/>
        </p:nvPicPr>
        <p:blipFill>
          <a:blip r:embed="rId4">
            <a:alphaModFix/>
          </a:blip>
          <a:stretch>
            <a:fillRect/>
          </a:stretch>
        </p:blipFill>
        <p:spPr>
          <a:xfrm>
            <a:off x="406625" y="1162400"/>
            <a:ext cx="5081350" cy="924950"/>
          </a:xfrm>
          <a:prstGeom prst="rect">
            <a:avLst/>
          </a:prstGeom>
          <a:noFill/>
          <a:ln>
            <a:noFill/>
          </a:ln>
        </p:spPr>
      </p:pic>
      <p:pic>
        <p:nvPicPr>
          <p:cNvPr id="750" name="Google Shape;750;p101"/>
          <p:cNvPicPr preferRelativeResize="0"/>
          <p:nvPr/>
        </p:nvPicPr>
        <p:blipFill>
          <a:blip r:embed="rId5">
            <a:alphaModFix/>
          </a:blip>
          <a:stretch>
            <a:fillRect/>
          </a:stretch>
        </p:blipFill>
        <p:spPr>
          <a:xfrm>
            <a:off x="435325" y="2153850"/>
            <a:ext cx="5023925" cy="2279200"/>
          </a:xfrm>
          <a:prstGeom prst="rect">
            <a:avLst/>
          </a:prstGeom>
          <a:noFill/>
          <a:ln>
            <a:noFill/>
          </a:ln>
        </p:spPr>
      </p:pic>
      <p:sp>
        <p:nvSpPr>
          <p:cNvPr id="751" name="Google Shape;751;p101"/>
          <p:cNvSpPr txBox="1"/>
          <p:nvPr/>
        </p:nvSpPr>
        <p:spPr>
          <a:xfrm>
            <a:off x="5547575" y="3366250"/>
            <a:ext cx="284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DM Sans"/>
                <a:ea typeface="DM Sans"/>
                <a:cs typeface="DM Sans"/>
                <a:sym typeface="DM Sans"/>
              </a:rPr>
              <a:t>De lo anterior se puede deducir que la elección inicial de los centroides es importante</a:t>
            </a:r>
            <a:endParaRPr>
              <a:solidFill>
                <a:srgbClr val="FF0000"/>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2"/>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57" name="Google Shape;757;p10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8" name="Google Shape;758;p102"/>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759" name="Google Shape;759;p102"/>
          <p:cNvSpPr txBox="1"/>
          <p:nvPr/>
        </p:nvSpPr>
        <p:spPr>
          <a:xfrm>
            <a:off x="5843100" y="1641000"/>
            <a:ext cx="272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9:</a:t>
            </a:r>
            <a:r>
              <a:rPr lang="es">
                <a:latin typeface="DM Sans"/>
                <a:ea typeface="DM Sans"/>
                <a:cs typeface="DM Sans"/>
                <a:sym typeface="DM Sans"/>
              </a:rPr>
              <a:t> La selección de puntos se puede cambiar </a:t>
            </a:r>
            <a:endParaRPr>
              <a:latin typeface="DM Sans"/>
              <a:ea typeface="DM Sans"/>
              <a:cs typeface="DM Sans"/>
              <a:sym typeface="DM Sans"/>
            </a:endParaRPr>
          </a:p>
        </p:txBody>
      </p:sp>
      <p:sp>
        <p:nvSpPr>
          <p:cNvPr id="760" name="Google Shape;760;p102"/>
          <p:cNvSpPr txBox="1"/>
          <p:nvPr/>
        </p:nvSpPr>
        <p:spPr>
          <a:xfrm>
            <a:off x="5782100" y="2860750"/>
            <a:ext cx="283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Paso 10:</a:t>
            </a:r>
            <a:r>
              <a:rPr lang="es">
                <a:latin typeface="DM Sans"/>
                <a:ea typeface="DM Sans"/>
                <a:cs typeface="DM Sans"/>
                <a:sym typeface="DM Sans"/>
              </a:rPr>
              <a:t> El proceso se repite iterativamente varias veces hasta lograr convergencia </a:t>
            </a:r>
            <a:endParaRPr>
              <a:latin typeface="DM Sans"/>
              <a:ea typeface="DM Sans"/>
              <a:cs typeface="DM Sans"/>
              <a:sym typeface="DM Sans"/>
            </a:endParaRPr>
          </a:p>
        </p:txBody>
      </p:sp>
      <p:pic>
        <p:nvPicPr>
          <p:cNvPr id="761" name="Google Shape;761;p102"/>
          <p:cNvPicPr preferRelativeResize="0"/>
          <p:nvPr/>
        </p:nvPicPr>
        <p:blipFill>
          <a:blip r:embed="rId4">
            <a:alphaModFix/>
          </a:blip>
          <a:stretch>
            <a:fillRect/>
          </a:stretch>
        </p:blipFill>
        <p:spPr>
          <a:xfrm>
            <a:off x="475199" y="1402500"/>
            <a:ext cx="5306899" cy="727650"/>
          </a:xfrm>
          <a:prstGeom prst="rect">
            <a:avLst/>
          </a:prstGeom>
          <a:noFill/>
          <a:ln>
            <a:noFill/>
          </a:ln>
        </p:spPr>
      </p:pic>
      <p:pic>
        <p:nvPicPr>
          <p:cNvPr id="762" name="Google Shape;762;p102"/>
          <p:cNvPicPr preferRelativeResize="0"/>
          <p:nvPr/>
        </p:nvPicPr>
        <p:blipFill>
          <a:blip r:embed="rId5">
            <a:alphaModFix/>
          </a:blip>
          <a:stretch>
            <a:fillRect/>
          </a:stretch>
        </p:blipFill>
        <p:spPr>
          <a:xfrm>
            <a:off x="475200" y="2298575"/>
            <a:ext cx="5306899" cy="19556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3"/>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a:t>
            </a:r>
            <a:endParaRPr b="1" sz="3700">
              <a:solidFill>
                <a:schemeClr val="dk1"/>
              </a:solidFill>
              <a:latin typeface="DM Sans"/>
              <a:ea typeface="DM Sans"/>
              <a:cs typeface="DM Sans"/>
              <a:sym typeface="DM Sans"/>
            </a:endParaRPr>
          </a:p>
        </p:txBody>
      </p:sp>
      <p:sp>
        <p:nvSpPr>
          <p:cNvPr id="768" name="Google Shape;768;p10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69" name="Google Shape;769;p103"/>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0" name="Google Shape;770;p103"/>
          <p:cNvPicPr preferRelativeResize="0"/>
          <p:nvPr/>
        </p:nvPicPr>
        <p:blipFill>
          <a:blip r:embed="rId4">
            <a:alphaModFix/>
          </a:blip>
          <a:stretch>
            <a:fillRect/>
          </a:stretch>
        </p:blipFill>
        <p:spPr>
          <a:xfrm>
            <a:off x="1342575" y="1417025"/>
            <a:ext cx="6228925" cy="2034075"/>
          </a:xfrm>
          <a:prstGeom prst="rect">
            <a:avLst/>
          </a:prstGeom>
          <a:noFill/>
          <a:ln>
            <a:noFill/>
          </a:ln>
        </p:spPr>
      </p:pic>
      <p:sp>
        <p:nvSpPr>
          <p:cNvPr id="771" name="Google Shape;771;p103"/>
          <p:cNvSpPr txBox="1"/>
          <p:nvPr/>
        </p:nvSpPr>
        <p:spPr>
          <a:xfrm>
            <a:off x="1832000" y="3556425"/>
            <a:ext cx="569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Si repetimos el proceso podemos identificar cuál metodología funciona mejor </a:t>
            </a:r>
            <a:r>
              <a:rPr b="1" lang="es">
                <a:latin typeface="DM Sans"/>
                <a:ea typeface="DM Sans"/>
                <a:cs typeface="DM Sans"/>
                <a:sym typeface="DM Sans"/>
              </a:rPr>
              <a:t>(Esto puede ser mucho mayor que 3 veces)</a:t>
            </a:r>
            <a:endParaRPr b="1">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4"/>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 - Selección valor óptimo K</a:t>
            </a:r>
            <a:endParaRPr b="1" sz="3700">
              <a:solidFill>
                <a:schemeClr val="dk1"/>
              </a:solidFill>
              <a:latin typeface="DM Sans"/>
              <a:ea typeface="DM Sans"/>
              <a:cs typeface="DM Sans"/>
              <a:sym typeface="DM Sans"/>
            </a:endParaRPr>
          </a:p>
        </p:txBody>
      </p:sp>
      <p:sp>
        <p:nvSpPr>
          <p:cNvPr id="777" name="Google Shape;777;p10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78" name="Google Shape;778;p104"/>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79" name="Google Shape;779;p104"/>
          <p:cNvPicPr preferRelativeResize="0"/>
          <p:nvPr/>
        </p:nvPicPr>
        <p:blipFill>
          <a:blip r:embed="rId4">
            <a:alphaModFix/>
          </a:blip>
          <a:stretch>
            <a:fillRect/>
          </a:stretch>
        </p:blipFill>
        <p:spPr>
          <a:xfrm>
            <a:off x="718600" y="998725"/>
            <a:ext cx="3608800" cy="561244"/>
          </a:xfrm>
          <a:prstGeom prst="rect">
            <a:avLst/>
          </a:prstGeom>
          <a:noFill/>
          <a:ln>
            <a:noFill/>
          </a:ln>
        </p:spPr>
      </p:pic>
      <p:pic>
        <p:nvPicPr>
          <p:cNvPr id="780" name="Google Shape;780;p104"/>
          <p:cNvPicPr preferRelativeResize="0"/>
          <p:nvPr/>
        </p:nvPicPr>
        <p:blipFill>
          <a:blip r:embed="rId5">
            <a:alphaModFix/>
          </a:blip>
          <a:stretch>
            <a:fillRect/>
          </a:stretch>
        </p:blipFill>
        <p:spPr>
          <a:xfrm>
            <a:off x="959450" y="2980950"/>
            <a:ext cx="3236771" cy="1475750"/>
          </a:xfrm>
          <a:prstGeom prst="rect">
            <a:avLst/>
          </a:prstGeom>
          <a:noFill/>
          <a:ln>
            <a:noFill/>
          </a:ln>
        </p:spPr>
      </p:pic>
      <p:pic>
        <p:nvPicPr>
          <p:cNvPr id="781" name="Google Shape;781;p104"/>
          <p:cNvPicPr preferRelativeResize="0"/>
          <p:nvPr/>
        </p:nvPicPr>
        <p:blipFill>
          <a:blip r:embed="rId6">
            <a:alphaModFix/>
          </a:blip>
          <a:stretch>
            <a:fillRect/>
          </a:stretch>
        </p:blipFill>
        <p:spPr>
          <a:xfrm>
            <a:off x="904612" y="1608649"/>
            <a:ext cx="3236776" cy="1323617"/>
          </a:xfrm>
          <a:prstGeom prst="rect">
            <a:avLst/>
          </a:prstGeom>
          <a:noFill/>
          <a:ln>
            <a:noFill/>
          </a:ln>
        </p:spPr>
      </p:pic>
      <p:sp>
        <p:nvSpPr>
          <p:cNvPr id="782" name="Google Shape;782;p104"/>
          <p:cNvSpPr txBox="1"/>
          <p:nvPr/>
        </p:nvSpPr>
        <p:spPr>
          <a:xfrm>
            <a:off x="4521525" y="1107863"/>
            <a:ext cx="244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k=1</a:t>
            </a:r>
            <a:endParaRPr b="1" sz="1700"/>
          </a:p>
        </p:txBody>
      </p:sp>
      <p:sp>
        <p:nvSpPr>
          <p:cNvPr id="783" name="Google Shape;783;p104"/>
          <p:cNvSpPr txBox="1"/>
          <p:nvPr/>
        </p:nvSpPr>
        <p:spPr>
          <a:xfrm>
            <a:off x="4479750" y="2128988"/>
            <a:ext cx="244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k=2</a:t>
            </a:r>
            <a:endParaRPr b="1" sz="1700"/>
          </a:p>
        </p:txBody>
      </p:sp>
      <p:sp>
        <p:nvSpPr>
          <p:cNvPr id="784" name="Google Shape;784;p104"/>
          <p:cNvSpPr txBox="1"/>
          <p:nvPr/>
        </p:nvSpPr>
        <p:spPr>
          <a:xfrm>
            <a:off x="4479750" y="3368375"/>
            <a:ext cx="244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t>k=3</a:t>
            </a:r>
            <a:endParaRPr b="1" sz="1700"/>
          </a:p>
        </p:txBody>
      </p:sp>
      <p:sp>
        <p:nvSpPr>
          <p:cNvPr id="785" name="Google Shape;785;p104"/>
          <p:cNvSpPr txBox="1"/>
          <p:nvPr/>
        </p:nvSpPr>
        <p:spPr>
          <a:xfrm>
            <a:off x="5153950" y="2144050"/>
            <a:ext cx="323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El objetivo es ir iterando el valor de K de tal manera que se identifique el valor de K que minimice la variación total</a:t>
            </a:r>
            <a:endParaRPr>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5"/>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200">
                <a:solidFill>
                  <a:schemeClr val="dk1"/>
                </a:solidFill>
                <a:latin typeface="DM Sans"/>
                <a:ea typeface="DM Sans"/>
                <a:cs typeface="DM Sans"/>
                <a:sym typeface="DM Sans"/>
              </a:rPr>
              <a:t>K means - Selección valor óptimo K</a:t>
            </a:r>
            <a:endParaRPr b="1" sz="3700">
              <a:solidFill>
                <a:schemeClr val="dk1"/>
              </a:solidFill>
              <a:latin typeface="DM Sans"/>
              <a:ea typeface="DM Sans"/>
              <a:cs typeface="DM Sans"/>
              <a:sym typeface="DM Sans"/>
            </a:endParaRPr>
          </a:p>
        </p:txBody>
      </p:sp>
      <p:sp>
        <p:nvSpPr>
          <p:cNvPr id="791" name="Google Shape;791;p10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92" name="Google Shape;792;p105"/>
          <p:cNvPicPr preferRelativeResize="0"/>
          <p:nvPr/>
        </p:nvPicPr>
        <p:blipFill>
          <a:blip r:embed="rId3">
            <a:alphaModFix/>
          </a:blip>
          <a:stretch>
            <a:fillRect/>
          </a:stretch>
        </p:blipFill>
        <p:spPr>
          <a:xfrm>
            <a:off x="7571500" y="468000"/>
            <a:ext cx="1042950" cy="1042950"/>
          </a:xfrm>
          <a:prstGeom prst="rect">
            <a:avLst/>
          </a:prstGeom>
          <a:noFill/>
          <a:ln>
            <a:noFill/>
          </a:ln>
        </p:spPr>
      </p:pic>
      <p:pic>
        <p:nvPicPr>
          <p:cNvPr id="793" name="Google Shape;793;p105"/>
          <p:cNvPicPr preferRelativeResize="0"/>
          <p:nvPr/>
        </p:nvPicPr>
        <p:blipFill>
          <a:blip r:embed="rId4">
            <a:alphaModFix/>
          </a:blip>
          <a:stretch>
            <a:fillRect/>
          </a:stretch>
        </p:blipFill>
        <p:spPr>
          <a:xfrm>
            <a:off x="855900" y="973038"/>
            <a:ext cx="4231678" cy="1920325"/>
          </a:xfrm>
          <a:prstGeom prst="rect">
            <a:avLst/>
          </a:prstGeom>
          <a:noFill/>
          <a:ln>
            <a:noFill/>
          </a:ln>
        </p:spPr>
      </p:pic>
      <p:sp>
        <p:nvSpPr>
          <p:cNvPr id="794" name="Google Shape;794;p105"/>
          <p:cNvSpPr txBox="1"/>
          <p:nvPr/>
        </p:nvSpPr>
        <p:spPr>
          <a:xfrm>
            <a:off x="5225175" y="1302150"/>
            <a:ext cx="331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Cada vez que se agrega un cluster la variación total se hace menor hasta el punto que tendremos un grupo para cada individuo y no habrá variation total</a:t>
            </a:r>
            <a:endParaRPr>
              <a:latin typeface="DM Sans"/>
              <a:ea typeface="DM Sans"/>
              <a:cs typeface="DM Sans"/>
              <a:sym typeface="DM Sans"/>
            </a:endParaRPr>
          </a:p>
        </p:txBody>
      </p:sp>
      <p:pic>
        <p:nvPicPr>
          <p:cNvPr id="795" name="Google Shape;795;p105"/>
          <p:cNvPicPr preferRelativeResize="0"/>
          <p:nvPr/>
        </p:nvPicPr>
        <p:blipFill>
          <a:blip r:embed="rId5">
            <a:alphaModFix/>
          </a:blip>
          <a:stretch>
            <a:fillRect/>
          </a:stretch>
        </p:blipFill>
        <p:spPr>
          <a:xfrm>
            <a:off x="4864225" y="2506938"/>
            <a:ext cx="3127550" cy="1993725"/>
          </a:xfrm>
          <a:prstGeom prst="rect">
            <a:avLst/>
          </a:prstGeom>
          <a:noFill/>
          <a:ln>
            <a:noFill/>
          </a:ln>
        </p:spPr>
      </p:pic>
      <p:sp>
        <p:nvSpPr>
          <p:cNvPr id="796" name="Google Shape;796;p105"/>
          <p:cNvSpPr txBox="1"/>
          <p:nvPr/>
        </p:nvSpPr>
        <p:spPr>
          <a:xfrm>
            <a:off x="1675450" y="3230650"/>
            <a:ext cx="30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Elbow Method (Método del Codo)</a:t>
            </a:r>
            <a:endParaRPr b="1">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802" name="Google Shape;802;p106"/>
          <p:cNvSpPr txBox="1"/>
          <p:nvPr/>
        </p:nvSpPr>
        <p:spPr>
          <a:xfrm>
            <a:off x="594775" y="15958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“K - Means - CoderHouse (Ejemplo 1).ipynb” con el fin de comprender el funcionamiento del algoritmo K means</a:t>
            </a:r>
            <a:endParaRPr i="0" sz="2500" u="none" cap="none" strike="noStrike">
              <a:solidFill>
                <a:srgbClr val="B7B7B7"/>
              </a:solidFill>
              <a:latin typeface="Helvetica Neue"/>
              <a:ea typeface="Helvetica Neue"/>
              <a:cs typeface="Helvetica Neue"/>
              <a:sym typeface="Helvetica Neue"/>
            </a:endParaRPr>
          </a:p>
        </p:txBody>
      </p:sp>
      <p:grpSp>
        <p:nvGrpSpPr>
          <p:cNvPr id="803" name="Google Shape;803;p106"/>
          <p:cNvGrpSpPr/>
          <p:nvPr/>
        </p:nvGrpSpPr>
        <p:grpSpPr>
          <a:xfrm>
            <a:off x="473351" y="619523"/>
            <a:ext cx="738900" cy="738900"/>
            <a:chOff x="473351" y="619523"/>
            <a:chExt cx="738900" cy="738900"/>
          </a:xfrm>
        </p:grpSpPr>
        <p:sp>
          <p:nvSpPr>
            <p:cNvPr id="804" name="Google Shape;804;p1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5" name="Google Shape;805;p10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7"/>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DBSCAN</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108"/>
          <p:cNvGrpSpPr/>
          <p:nvPr/>
        </p:nvGrpSpPr>
        <p:grpSpPr>
          <a:xfrm>
            <a:off x="473370" y="619431"/>
            <a:ext cx="738905" cy="738905"/>
            <a:chOff x="575612" y="1950748"/>
            <a:chExt cx="431100" cy="431100"/>
          </a:xfrm>
        </p:grpSpPr>
        <p:sp>
          <p:nvSpPr>
            <p:cNvPr id="816" name="Google Shape;816;p10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8" name="Google Shape;818;p10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819" name="Google Shape;819;p108"/>
          <p:cNvSpPr txBox="1"/>
          <p:nvPr/>
        </p:nvSpPr>
        <p:spPr>
          <a:xfrm>
            <a:off x="501450" y="1324950"/>
            <a:ext cx="8141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¿Alguna vez han escuchado de algoritmos de agrupación basados en Densidad de puntos? ¿Conocen el algoritmo DBSCAN y HDBSCAN?</a:t>
            </a:r>
            <a:endParaRPr b="1" sz="2500">
              <a:solidFill>
                <a:srgbClr val="B7B7B7"/>
              </a:solidFill>
              <a:latin typeface="DM Sans"/>
              <a:ea typeface="DM Sans"/>
              <a:cs typeface="DM Sans"/>
              <a:sym typeface="DM Sans"/>
            </a:endParaRPr>
          </a:p>
        </p:txBody>
      </p:sp>
      <p:sp>
        <p:nvSpPr>
          <p:cNvPr id="820" name="Google Shape;820;p108"/>
          <p:cNvSpPr txBox="1"/>
          <p:nvPr/>
        </p:nvSpPr>
        <p:spPr>
          <a:xfrm>
            <a:off x="606725" y="375692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0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Problemas del K means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0"/>
          <p:cNvSpPr txBox="1"/>
          <p:nvPr/>
        </p:nvSpPr>
        <p:spPr>
          <a:xfrm>
            <a:off x="473350" y="468000"/>
            <a:ext cx="8141100" cy="627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200">
                <a:solidFill>
                  <a:schemeClr val="dk1"/>
                </a:solidFill>
                <a:latin typeface="DM Sans"/>
                <a:ea typeface="DM Sans"/>
                <a:cs typeface="DM Sans"/>
                <a:sym typeface="DM Sans"/>
              </a:rPr>
              <a:t>¿Para qué sirve?</a:t>
            </a:r>
            <a:endParaRPr b="1" i="0" sz="3200" u="none" cap="none" strike="noStrike">
              <a:solidFill>
                <a:schemeClr val="dk1"/>
              </a:solidFill>
              <a:latin typeface="DM Sans"/>
              <a:ea typeface="DM Sans"/>
              <a:cs typeface="DM Sans"/>
              <a:sym typeface="DM Sans"/>
            </a:endParaRPr>
          </a:p>
        </p:txBody>
      </p:sp>
      <p:sp>
        <p:nvSpPr>
          <p:cNvPr id="831" name="Google Shape;831;p11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2" name="Google Shape;832;p11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33" name="Google Shape;833;p110"/>
          <p:cNvPicPr preferRelativeResize="0"/>
          <p:nvPr/>
        </p:nvPicPr>
        <p:blipFill>
          <a:blip r:embed="rId3">
            <a:alphaModFix/>
          </a:blip>
          <a:stretch>
            <a:fillRect/>
          </a:stretch>
        </p:blipFill>
        <p:spPr>
          <a:xfrm>
            <a:off x="7571500" y="468000"/>
            <a:ext cx="1042950" cy="1042950"/>
          </a:xfrm>
          <a:prstGeom prst="rect">
            <a:avLst/>
          </a:prstGeom>
          <a:noFill/>
          <a:ln>
            <a:noFill/>
          </a:ln>
        </p:spPr>
      </p:pic>
      <p:sp>
        <p:nvSpPr>
          <p:cNvPr id="834" name="Google Shape;834;p110"/>
          <p:cNvSpPr txBox="1"/>
          <p:nvPr/>
        </p:nvSpPr>
        <p:spPr>
          <a:xfrm>
            <a:off x="3195815" y="1173352"/>
            <a:ext cx="5357700" cy="3101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s" sz="1700" u="none" cap="none" strike="noStrike">
                <a:solidFill>
                  <a:srgbClr val="000000"/>
                </a:solidFill>
                <a:latin typeface="DM Sans"/>
                <a:ea typeface="DM Sans"/>
                <a:cs typeface="DM Sans"/>
                <a:sym typeface="DM Sans"/>
              </a:rPr>
              <a:t>Puede pasar a veces que</a:t>
            </a:r>
            <a:r>
              <a:rPr b="1" i="0" lang="es" sz="1700" u="none" cap="none" strike="noStrike">
                <a:solidFill>
                  <a:srgbClr val="000000"/>
                </a:solidFill>
                <a:latin typeface="DM Sans"/>
                <a:ea typeface="DM Sans"/>
                <a:cs typeface="DM Sans"/>
                <a:sym typeface="DM Sans"/>
              </a:rPr>
              <a:t> si no se escalan/normalizan</a:t>
            </a:r>
            <a:r>
              <a:rPr i="0" lang="es" sz="1700" u="none" cap="none" strike="noStrike">
                <a:solidFill>
                  <a:srgbClr val="000000"/>
                </a:solidFill>
                <a:latin typeface="DM Sans"/>
                <a:ea typeface="DM Sans"/>
                <a:cs typeface="DM Sans"/>
                <a:sym typeface="DM Sans"/>
              </a:rPr>
              <a:t> los datos, no anda nada bien porque asume que los datos son “esféricos”.</a:t>
            </a:r>
            <a:endParaRPr sz="1300">
              <a:latin typeface="DM Sans"/>
              <a:ea typeface="DM Sans"/>
              <a:cs typeface="DM Sans"/>
              <a:sym typeface="DM Sans"/>
            </a:endParaRPr>
          </a:p>
          <a:p>
            <a:pPr indent="0" lvl="0" marL="0" marR="0" rtl="0" algn="just">
              <a:lnSpc>
                <a:spcPct val="150000"/>
              </a:lnSpc>
              <a:spcBef>
                <a:spcPts val="0"/>
              </a:spcBef>
              <a:spcAft>
                <a:spcPts val="0"/>
              </a:spcAft>
              <a:buNone/>
            </a:pPr>
            <a:r>
              <a:t/>
            </a:r>
            <a:endParaRPr i="0" sz="1700" u="none" cap="none" strike="noStrike">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t/>
            </a:r>
            <a:endParaRPr sz="1700">
              <a:solidFill>
                <a:srgbClr val="000000"/>
              </a:solidFill>
              <a:latin typeface="DM Sans"/>
              <a:ea typeface="DM Sans"/>
              <a:cs typeface="DM Sans"/>
              <a:sym typeface="DM Sans"/>
            </a:endParaRPr>
          </a:p>
          <a:p>
            <a:pPr indent="0" lvl="0" marL="0" marR="0" rtl="0" algn="l">
              <a:lnSpc>
                <a:spcPct val="150000"/>
              </a:lnSpc>
              <a:spcBef>
                <a:spcPts val="0"/>
              </a:spcBef>
              <a:spcAft>
                <a:spcPts val="0"/>
              </a:spcAft>
              <a:buNone/>
            </a:pPr>
            <a:r>
              <a:rPr i="0" lang="es" sz="1700" u="none" cap="none" strike="noStrike">
                <a:solidFill>
                  <a:srgbClr val="000000"/>
                </a:solidFill>
                <a:latin typeface="DM Sans"/>
                <a:ea typeface="DM Sans"/>
                <a:cs typeface="DM Sans"/>
                <a:sym typeface="DM Sans"/>
              </a:rPr>
              <a:t>Como solución se suele utilizar algoritmos de </a:t>
            </a:r>
            <a:r>
              <a:rPr i="0" lang="es" sz="1700" u="none" cap="none" strike="noStrike">
                <a:solidFill>
                  <a:srgbClr val="000000"/>
                </a:solidFill>
                <a:highlight>
                  <a:srgbClr val="EA90FF"/>
                </a:highlight>
                <a:latin typeface="DM Sans"/>
                <a:ea typeface="DM Sans"/>
                <a:cs typeface="DM Sans"/>
                <a:sym typeface="DM Sans"/>
              </a:rPr>
              <a:t>clustering basado en densidades</a:t>
            </a:r>
            <a:r>
              <a:rPr i="0" lang="es" sz="1700" u="none" cap="none" strike="noStrike">
                <a:solidFill>
                  <a:srgbClr val="000000"/>
                </a:solidFill>
                <a:latin typeface="DM Sans"/>
                <a:ea typeface="DM Sans"/>
                <a:cs typeface="DM Sans"/>
                <a:sym typeface="DM Sans"/>
              </a:rPr>
              <a:t>, como el HDBSCAN o el DBSCAN</a:t>
            </a:r>
            <a:endParaRPr sz="1300">
              <a:latin typeface="DM Sans"/>
              <a:ea typeface="DM Sans"/>
              <a:cs typeface="DM Sans"/>
              <a:sym typeface="DM Sans"/>
            </a:endParaRPr>
          </a:p>
        </p:txBody>
      </p:sp>
      <p:pic>
        <p:nvPicPr>
          <p:cNvPr descr="Gráfico de dispersión&#10;&#10;Descripción generada automáticamente" id="835" name="Google Shape;835;p110"/>
          <p:cNvPicPr preferRelativeResize="0"/>
          <p:nvPr/>
        </p:nvPicPr>
        <p:blipFill rotWithShape="1">
          <a:blip r:embed="rId4">
            <a:alphaModFix/>
          </a:blip>
          <a:srcRect b="0" l="0" r="0" t="0"/>
          <a:stretch/>
        </p:blipFill>
        <p:spPr>
          <a:xfrm>
            <a:off x="534736" y="1095908"/>
            <a:ext cx="2661088" cy="34332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Definición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12"/>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DBSCAN</a:t>
            </a:r>
            <a:endParaRPr b="1" sz="4000">
              <a:solidFill>
                <a:schemeClr val="dk1"/>
              </a:solidFill>
              <a:latin typeface="DM Sans"/>
              <a:ea typeface="DM Sans"/>
              <a:cs typeface="DM Sans"/>
              <a:sym typeface="DM Sans"/>
            </a:endParaRPr>
          </a:p>
        </p:txBody>
      </p:sp>
      <p:sp>
        <p:nvSpPr>
          <p:cNvPr id="846" name="Google Shape;846;p11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47" name="Google Shape;847;p112"/>
          <p:cNvSpPr txBox="1"/>
          <p:nvPr/>
        </p:nvSpPr>
        <p:spPr>
          <a:xfrm>
            <a:off x="526850" y="1206000"/>
            <a:ext cx="4053000" cy="32940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100"/>
              <a:buFont typeface="Arial"/>
              <a:buNone/>
            </a:pPr>
            <a:r>
              <a:rPr lang="es" sz="1600">
                <a:latin typeface="DM Sans"/>
                <a:ea typeface="DM Sans"/>
                <a:cs typeface="DM Sans"/>
                <a:sym typeface="DM Sans"/>
              </a:rPr>
              <a:t>DBSCAN significa Density Based Spatial Clustering of Application with Noise</a:t>
            </a:r>
            <a:endParaRPr sz="1600">
              <a:latin typeface="DM Sans"/>
              <a:ea typeface="DM Sans"/>
              <a:cs typeface="DM Sans"/>
              <a:sym typeface="DM Sans"/>
            </a:endParaRPr>
          </a:p>
          <a:p>
            <a:pPr indent="0" lvl="0" marL="0" marR="0" rtl="0" algn="just">
              <a:lnSpc>
                <a:spcPct val="150000"/>
              </a:lnSpc>
              <a:spcBef>
                <a:spcPts val="0"/>
              </a:spcBef>
              <a:spcAft>
                <a:spcPts val="0"/>
              </a:spcAft>
              <a:buNone/>
            </a:pPr>
            <a:r>
              <a:rPr lang="es" sz="1600">
                <a:latin typeface="DM Sans"/>
                <a:ea typeface="DM Sans"/>
                <a:cs typeface="DM Sans"/>
                <a:sym typeface="DM Sans"/>
              </a:rPr>
              <a:t>Fue propuesta por Martín Ester et al. en 1996. DBSCAN es un algoritmo de agrupamiento basado en la densidad que funciona asumiendo que los agrupamientos son regiones densas en el espacio separadas por regiones de menor densidad.</a:t>
            </a:r>
            <a:endParaRPr sz="1600">
              <a:latin typeface="DM Sans"/>
              <a:ea typeface="DM Sans"/>
              <a:cs typeface="DM Sans"/>
              <a:sym typeface="DM Sans"/>
            </a:endParaRPr>
          </a:p>
        </p:txBody>
      </p:sp>
      <p:pic>
        <p:nvPicPr>
          <p:cNvPr id="848" name="Google Shape;848;p112"/>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49" name="Google Shape;849;p112"/>
          <p:cNvPicPr preferRelativeResize="0"/>
          <p:nvPr/>
        </p:nvPicPr>
        <p:blipFill>
          <a:blip r:embed="rId4">
            <a:alphaModFix/>
          </a:blip>
          <a:stretch>
            <a:fillRect/>
          </a:stretch>
        </p:blipFill>
        <p:spPr>
          <a:xfrm>
            <a:off x="4642450" y="1447350"/>
            <a:ext cx="3700599" cy="2398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1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Funcionamiento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4"/>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Cómo funciona el DBSCAN</a:t>
            </a:r>
            <a:endParaRPr b="1" sz="4000">
              <a:solidFill>
                <a:schemeClr val="dk1"/>
              </a:solidFill>
              <a:latin typeface="DM Sans"/>
              <a:ea typeface="DM Sans"/>
              <a:cs typeface="DM Sans"/>
              <a:sym typeface="DM Sans"/>
            </a:endParaRPr>
          </a:p>
        </p:txBody>
      </p:sp>
      <p:sp>
        <p:nvSpPr>
          <p:cNvPr id="860" name="Google Shape;860;p11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1" name="Google Shape;861;p114"/>
          <p:cNvSpPr txBox="1"/>
          <p:nvPr/>
        </p:nvSpPr>
        <p:spPr>
          <a:xfrm>
            <a:off x="526850" y="1206000"/>
            <a:ext cx="4157400" cy="3243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Separa los clusters de alta densidad de los de baja densidad</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Input: </a:t>
            </a:r>
            <a:r>
              <a:rPr lang="es" sz="1500">
                <a:solidFill>
                  <a:schemeClr val="dk1"/>
                </a:solidFill>
                <a:latin typeface="DM Sans"/>
                <a:ea typeface="DM Sans"/>
                <a:cs typeface="DM Sans"/>
                <a:sym typeface="DM Sans"/>
              </a:rPr>
              <a:t>Puntos, min_pts, eps</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Output: </a:t>
            </a:r>
            <a:r>
              <a:rPr lang="es" sz="1500">
                <a:solidFill>
                  <a:schemeClr val="dk1"/>
                </a:solidFill>
                <a:latin typeface="DM Sans"/>
                <a:ea typeface="DM Sans"/>
                <a:cs typeface="DM Sans"/>
                <a:sym typeface="DM Sans"/>
              </a:rPr>
              <a:t>Clusters con densidad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Cada punto es:</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Core point:</a:t>
            </a:r>
            <a:r>
              <a:rPr lang="es" sz="1500">
                <a:solidFill>
                  <a:schemeClr val="dk1"/>
                </a:solidFill>
                <a:latin typeface="DM Sans"/>
                <a:ea typeface="DM Sans"/>
                <a:cs typeface="DM Sans"/>
                <a:sym typeface="DM Sans"/>
              </a:rPr>
              <a:t>  tiene al menos min_pts en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su vecindario</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Border point: </a:t>
            </a:r>
            <a:r>
              <a:rPr lang="es" sz="1500">
                <a:solidFill>
                  <a:schemeClr val="dk1"/>
                </a:solidFill>
                <a:latin typeface="DM Sans"/>
                <a:ea typeface="DM Sans"/>
                <a:cs typeface="DM Sans"/>
                <a:sym typeface="DM Sans"/>
              </a:rPr>
              <a:t>no es core pero tiene </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al menos 1 core point en su vecin-</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dario</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DM Sans"/>
                <a:ea typeface="DM Sans"/>
                <a:cs typeface="DM Sans"/>
                <a:sym typeface="DM Sans"/>
              </a:rPr>
              <a:t>Noise point: </a:t>
            </a:r>
            <a:r>
              <a:rPr lang="es" sz="1500">
                <a:solidFill>
                  <a:schemeClr val="dk1"/>
                </a:solidFill>
                <a:latin typeface="DM Sans"/>
                <a:ea typeface="DM Sans"/>
                <a:cs typeface="DM Sans"/>
                <a:sym typeface="DM Sans"/>
              </a:rPr>
              <a:t>No es core o border</a:t>
            </a:r>
            <a:endParaRPr sz="1300">
              <a:solidFill>
                <a:schemeClr val="dk1"/>
              </a:solidFill>
              <a:latin typeface="DM Sans"/>
              <a:ea typeface="DM Sans"/>
              <a:cs typeface="DM Sans"/>
              <a:sym typeface="DM Sans"/>
            </a:endParaRPr>
          </a:p>
        </p:txBody>
      </p:sp>
      <p:pic>
        <p:nvPicPr>
          <p:cNvPr id="862" name="Google Shape;862;p114"/>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63" name="Google Shape;863;p114"/>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15"/>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Ventajas/Desventajas DBSCAN</a:t>
            </a:r>
            <a:endParaRPr b="1" sz="4000">
              <a:solidFill>
                <a:schemeClr val="dk1"/>
              </a:solidFill>
              <a:latin typeface="DM Sans"/>
              <a:ea typeface="DM Sans"/>
              <a:cs typeface="DM Sans"/>
              <a:sym typeface="DM Sans"/>
            </a:endParaRPr>
          </a:p>
        </p:txBody>
      </p:sp>
      <p:sp>
        <p:nvSpPr>
          <p:cNvPr id="869" name="Google Shape;869;p11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0" name="Google Shape;870;p115"/>
          <p:cNvSpPr txBox="1"/>
          <p:nvPr/>
        </p:nvSpPr>
        <p:spPr>
          <a:xfrm>
            <a:off x="526850" y="1206000"/>
            <a:ext cx="4157400" cy="3170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1100"/>
              <a:buNone/>
            </a:pPr>
            <a:r>
              <a:rPr b="1" lang="es" sz="1600">
                <a:solidFill>
                  <a:schemeClr val="dk1"/>
                </a:solidFill>
                <a:latin typeface="DM Sans"/>
                <a:ea typeface="DM Sans"/>
                <a:cs typeface="DM Sans"/>
                <a:sym typeface="DM Sans"/>
              </a:rPr>
              <a:t>Ventajas</a:t>
            </a:r>
            <a:endParaRPr b="1"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No necesita número de clusters </a:t>
            </a:r>
            <a:endParaRPr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Clustering en diferentes formas </a:t>
            </a:r>
            <a:endParaRPr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Elimina puntos de ruido</a:t>
            </a:r>
            <a:endParaRPr sz="1600">
              <a:solidFill>
                <a:schemeClr val="dk1"/>
              </a:solidFill>
              <a:latin typeface="DM Sans"/>
              <a:ea typeface="DM Sans"/>
              <a:cs typeface="DM Sans"/>
              <a:sym typeface="DM Sans"/>
            </a:endParaRPr>
          </a:p>
          <a:p>
            <a:pPr indent="0" lvl="0" marL="0" rtl="0" algn="l">
              <a:lnSpc>
                <a:spcPct val="115000"/>
              </a:lnSpc>
              <a:spcBef>
                <a:spcPts val="0"/>
              </a:spcBef>
              <a:spcAft>
                <a:spcPts val="0"/>
              </a:spcAft>
              <a:buSzPts val="1100"/>
              <a:buNone/>
            </a:pPr>
            <a:r>
              <a:rPr b="1" lang="es" sz="1600">
                <a:solidFill>
                  <a:schemeClr val="dk1"/>
                </a:solidFill>
                <a:latin typeface="DM Sans"/>
                <a:ea typeface="DM Sans"/>
                <a:cs typeface="DM Sans"/>
                <a:sym typeface="DM Sans"/>
              </a:rPr>
              <a:t>Desventajas</a:t>
            </a:r>
            <a:endParaRPr b="1"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Sensible a los parámetros (si el</a:t>
            </a:r>
            <a:endParaRPr sz="1600">
              <a:solidFill>
                <a:schemeClr val="dk1"/>
              </a:solidFill>
              <a:latin typeface="DM Sans"/>
              <a:ea typeface="DM Sans"/>
              <a:cs typeface="DM Sans"/>
              <a:sym typeface="DM Sans"/>
            </a:endParaRPr>
          </a:p>
          <a:p>
            <a:pPr indent="0" lvl="0" marL="457200" rtl="0" algn="l">
              <a:lnSpc>
                <a:spcPct val="115000"/>
              </a:lnSpc>
              <a:spcBef>
                <a:spcPts val="0"/>
              </a:spcBef>
              <a:spcAft>
                <a:spcPts val="0"/>
              </a:spcAft>
              <a:buSzPts val="1100"/>
              <a:buNone/>
            </a:pPr>
            <a:r>
              <a:rPr lang="es" sz="1600">
                <a:solidFill>
                  <a:schemeClr val="dk1"/>
                </a:solidFill>
                <a:latin typeface="DM Sans"/>
                <a:ea typeface="DM Sans"/>
                <a:cs typeface="DM Sans"/>
                <a:sym typeface="DM Sans"/>
              </a:rPr>
              <a:t>min_pts es pequeño problemas)</a:t>
            </a:r>
            <a:endParaRPr sz="1600">
              <a:solidFill>
                <a:schemeClr val="dk1"/>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AutoNum type="arabicPeriod"/>
            </a:pPr>
            <a:r>
              <a:rPr lang="es" sz="1600">
                <a:solidFill>
                  <a:schemeClr val="dk1"/>
                </a:solidFill>
                <a:latin typeface="DM Sans"/>
                <a:ea typeface="DM Sans"/>
                <a:cs typeface="DM Sans"/>
                <a:sym typeface="DM Sans"/>
              </a:rPr>
              <a:t>Produce malos resultados </a:t>
            </a:r>
            <a:endParaRPr sz="1600">
              <a:solidFill>
                <a:schemeClr val="dk1"/>
              </a:solidFill>
              <a:latin typeface="DM Sans"/>
              <a:ea typeface="DM Sans"/>
              <a:cs typeface="DM Sans"/>
              <a:sym typeface="DM Sans"/>
            </a:endParaRPr>
          </a:p>
          <a:p>
            <a:pPr indent="0" lvl="0" marL="457200" rtl="0" algn="l">
              <a:lnSpc>
                <a:spcPct val="115000"/>
              </a:lnSpc>
              <a:spcBef>
                <a:spcPts val="0"/>
              </a:spcBef>
              <a:spcAft>
                <a:spcPts val="0"/>
              </a:spcAft>
              <a:buSzPts val="1100"/>
              <a:buNone/>
            </a:pPr>
            <a:r>
              <a:rPr lang="es" sz="1600">
                <a:solidFill>
                  <a:schemeClr val="dk1"/>
                </a:solidFill>
                <a:latin typeface="DM Sans"/>
                <a:ea typeface="DM Sans"/>
                <a:cs typeface="DM Sans"/>
                <a:sym typeface="DM Sans"/>
              </a:rPr>
              <a:t>cuando hay mucho ruido.</a:t>
            </a:r>
            <a:endParaRPr sz="1600">
              <a:solidFill>
                <a:schemeClr val="dk1"/>
              </a:solidFill>
              <a:latin typeface="DM Sans"/>
              <a:ea typeface="DM Sans"/>
              <a:cs typeface="DM Sans"/>
              <a:sym typeface="DM Sans"/>
            </a:endParaRPr>
          </a:p>
          <a:p>
            <a:pPr indent="0" lvl="0" marL="0" rtl="0" algn="l">
              <a:lnSpc>
                <a:spcPct val="115000"/>
              </a:lnSpc>
              <a:spcBef>
                <a:spcPts val="0"/>
              </a:spcBef>
              <a:spcAft>
                <a:spcPts val="0"/>
              </a:spcAft>
              <a:buSzPts val="1100"/>
              <a:buNone/>
            </a:pPr>
            <a:r>
              <a:rPr lang="es" sz="1600">
                <a:solidFill>
                  <a:schemeClr val="dk1"/>
                </a:solidFill>
                <a:latin typeface="DM Sans"/>
                <a:ea typeface="DM Sans"/>
                <a:cs typeface="DM Sans"/>
                <a:sym typeface="DM Sans"/>
              </a:rPr>
              <a:t>eps (valor crítico para considerar </a:t>
            </a:r>
            <a:endParaRPr sz="1600">
              <a:solidFill>
                <a:schemeClr val="dk1"/>
              </a:solidFill>
              <a:latin typeface="DM Sans"/>
              <a:ea typeface="DM Sans"/>
              <a:cs typeface="DM Sans"/>
              <a:sym typeface="DM Sans"/>
            </a:endParaRPr>
          </a:p>
          <a:p>
            <a:pPr indent="0" lvl="0" marL="0" rtl="0" algn="l">
              <a:lnSpc>
                <a:spcPct val="115000"/>
              </a:lnSpc>
              <a:spcBef>
                <a:spcPts val="0"/>
              </a:spcBef>
              <a:spcAft>
                <a:spcPts val="0"/>
              </a:spcAft>
              <a:buSzPts val="1100"/>
              <a:buNone/>
            </a:pPr>
            <a:r>
              <a:rPr lang="es" sz="1600">
                <a:solidFill>
                  <a:schemeClr val="dk1"/>
                </a:solidFill>
                <a:latin typeface="DM Sans"/>
                <a:ea typeface="DM Sans"/>
                <a:cs typeface="DM Sans"/>
                <a:sym typeface="DM Sans"/>
              </a:rPr>
              <a:t>dos puntos como vecinos)</a:t>
            </a:r>
            <a:endParaRPr sz="1300">
              <a:solidFill>
                <a:schemeClr val="dk1"/>
              </a:solidFill>
              <a:latin typeface="DM Sans"/>
              <a:ea typeface="DM Sans"/>
              <a:cs typeface="DM Sans"/>
              <a:sym typeface="DM Sans"/>
            </a:endParaRPr>
          </a:p>
        </p:txBody>
      </p:sp>
      <p:pic>
        <p:nvPicPr>
          <p:cNvPr id="871" name="Google Shape;871;p115"/>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72" name="Google Shape;872;p115"/>
          <p:cNvPicPr preferRelativeResize="0"/>
          <p:nvPr/>
        </p:nvPicPr>
        <p:blipFill>
          <a:blip r:embed="rId4">
            <a:alphaModFix/>
          </a:blip>
          <a:stretch>
            <a:fillRect/>
          </a:stretch>
        </p:blipFill>
        <p:spPr>
          <a:xfrm>
            <a:off x="4314425" y="1471150"/>
            <a:ext cx="4300366" cy="3101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HDBSCAN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7"/>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HDBSCAN</a:t>
            </a:r>
            <a:endParaRPr b="1" sz="4000">
              <a:solidFill>
                <a:schemeClr val="dk1"/>
              </a:solidFill>
              <a:latin typeface="DM Sans"/>
              <a:ea typeface="DM Sans"/>
              <a:cs typeface="DM Sans"/>
              <a:sym typeface="DM Sans"/>
            </a:endParaRPr>
          </a:p>
        </p:txBody>
      </p:sp>
      <p:sp>
        <p:nvSpPr>
          <p:cNvPr id="883" name="Google Shape;883;p11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4" name="Google Shape;884;p117"/>
          <p:cNvSpPr txBox="1"/>
          <p:nvPr/>
        </p:nvSpPr>
        <p:spPr>
          <a:xfrm>
            <a:off x="526850" y="1206000"/>
            <a:ext cx="4825500" cy="3294000"/>
          </a:xfrm>
          <a:prstGeom prst="rect">
            <a:avLst/>
          </a:prstGeom>
          <a:noFill/>
          <a:ln>
            <a:noFill/>
          </a:ln>
        </p:spPr>
        <p:txBody>
          <a:bodyPr anchorCtr="0" anchor="t" bIns="45700" lIns="91425" spcFirstLastPara="1" rIns="91425" wrap="square" tIns="45700">
            <a:spAutoFit/>
          </a:bodyPr>
          <a:lstStyle/>
          <a:p>
            <a:pPr indent="0" lvl="0" marL="0" rtl="0" algn="ctr">
              <a:lnSpc>
                <a:spcPct val="15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Es un algoritmo de clustering o agrupamiento </a:t>
            </a:r>
            <a:r>
              <a:rPr b="1" lang="es" sz="1600">
                <a:solidFill>
                  <a:schemeClr val="dk1"/>
                </a:solidFill>
                <a:latin typeface="DM Sans"/>
                <a:ea typeface="DM Sans"/>
                <a:cs typeface="DM Sans"/>
                <a:sym typeface="DM Sans"/>
              </a:rPr>
              <a:t>basado en la densidad</a:t>
            </a:r>
            <a:r>
              <a:rPr lang="es" sz="1600">
                <a:solidFill>
                  <a:schemeClr val="dk1"/>
                </a:solidFill>
                <a:latin typeface="DM Sans"/>
                <a:ea typeface="DM Sans"/>
                <a:cs typeface="DM Sans"/>
                <a:sym typeface="DM Sans"/>
              </a:rPr>
              <a:t> que puede ser utilizado para </a:t>
            </a:r>
            <a:r>
              <a:rPr b="1" lang="es" sz="1600">
                <a:solidFill>
                  <a:schemeClr val="dk1"/>
                </a:solidFill>
                <a:latin typeface="DM Sans"/>
                <a:ea typeface="DM Sans"/>
                <a:cs typeface="DM Sans"/>
                <a:sym typeface="DM Sans"/>
              </a:rPr>
              <a:t>identificar clústeres de cualquier forma en un conjunto de datos que contiene ruido y valores atípicos.</a:t>
            </a:r>
            <a:r>
              <a:rPr lang="es" sz="1600">
                <a:solidFill>
                  <a:schemeClr val="dk1"/>
                </a:solidFill>
                <a:latin typeface="DM Sans"/>
                <a:ea typeface="DM Sans"/>
                <a:cs typeface="DM Sans"/>
                <a:sym typeface="DM Sans"/>
              </a:rPr>
              <a:t> La idea básica detrás del enfoque de agrupamiento basado en la densidad se deriva de un </a:t>
            </a:r>
            <a:r>
              <a:rPr lang="es" sz="1600">
                <a:solidFill>
                  <a:schemeClr val="dk1"/>
                </a:solidFill>
                <a:highlight>
                  <a:srgbClr val="EA90FF"/>
                </a:highlight>
                <a:latin typeface="DM Sans"/>
                <a:ea typeface="DM Sans"/>
                <a:cs typeface="DM Sans"/>
                <a:sym typeface="DM Sans"/>
              </a:rPr>
              <a:t>método intuitivo de agrupamiento humano</a:t>
            </a:r>
            <a:r>
              <a:rPr lang="es" sz="1600">
                <a:solidFill>
                  <a:schemeClr val="dk1"/>
                </a:solidFill>
                <a:latin typeface="DM Sans"/>
                <a:ea typeface="DM Sans"/>
                <a:cs typeface="DM Sans"/>
                <a:sym typeface="DM Sans"/>
              </a:rPr>
              <a:t>. </a:t>
            </a:r>
            <a:endParaRPr sz="1600">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sz="1600">
              <a:latin typeface="DM Sans"/>
              <a:ea typeface="DM Sans"/>
              <a:cs typeface="DM Sans"/>
              <a:sym typeface="DM Sans"/>
            </a:endParaRPr>
          </a:p>
        </p:txBody>
      </p:sp>
      <p:pic>
        <p:nvPicPr>
          <p:cNvPr id="885" name="Google Shape;885;p117"/>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86" name="Google Shape;886;p117"/>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500">
                <a:solidFill>
                  <a:schemeClr val="dk1"/>
                </a:solidFill>
                <a:latin typeface="DM Sans"/>
                <a:ea typeface="DM Sans"/>
                <a:cs typeface="DM Sans"/>
                <a:sym typeface="DM Sans"/>
              </a:rPr>
              <a:t>Máquinas</a:t>
            </a:r>
            <a:r>
              <a:rPr b="1" lang="es" sz="3500">
                <a:solidFill>
                  <a:schemeClr val="dk1"/>
                </a:solidFill>
                <a:latin typeface="DM Sans"/>
                <a:ea typeface="DM Sans"/>
                <a:cs typeface="DM Sans"/>
                <a:sym typeface="DM Sans"/>
              </a:rPr>
              <a:t> de soporte vectorial </a:t>
            </a:r>
            <a:endParaRPr b="1" i="0" sz="3500" u="none" cap="none" strike="noStrike">
              <a:solidFill>
                <a:schemeClr val="dk1"/>
              </a:solidFill>
              <a:latin typeface="DM Sans"/>
              <a:ea typeface="DM Sans"/>
              <a:cs typeface="DM Sans"/>
              <a:sym typeface="DM Sans"/>
            </a:endParaRPr>
          </a:p>
        </p:txBody>
      </p:sp>
      <p:sp>
        <p:nvSpPr>
          <p:cNvPr id="176" name="Google Shape;176;p3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3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7"/>
          <p:cNvSpPr txBox="1"/>
          <p:nvPr/>
        </p:nvSpPr>
        <p:spPr>
          <a:xfrm>
            <a:off x="625975" y="1312525"/>
            <a:ext cx="4586700" cy="2955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Font typeface="Arial"/>
              <a:buNone/>
            </a:pPr>
            <a:r>
              <a:rPr lang="es" sz="1800">
                <a:solidFill>
                  <a:schemeClr val="dk1"/>
                </a:solidFill>
                <a:latin typeface="DM Sans"/>
                <a:ea typeface="DM Sans"/>
                <a:cs typeface="DM Sans"/>
                <a:sym typeface="DM Sans"/>
              </a:rPr>
              <a:t>SVM por sus siglas en inglés (</a:t>
            </a:r>
            <a:r>
              <a:rPr b="1" lang="es" sz="1800">
                <a:solidFill>
                  <a:schemeClr val="dk1"/>
                </a:solidFill>
                <a:latin typeface="DM Sans"/>
                <a:ea typeface="DM Sans"/>
                <a:cs typeface="DM Sans"/>
                <a:sym typeface="DM Sans"/>
              </a:rPr>
              <a:t>Support Vector Machines</a:t>
            </a:r>
            <a:r>
              <a:rPr lang="es" sz="1800">
                <a:solidFill>
                  <a:schemeClr val="dk1"/>
                </a:solidFill>
                <a:latin typeface="DM Sans"/>
                <a:ea typeface="DM Sans"/>
                <a:cs typeface="DM Sans"/>
                <a:sym typeface="DM Sans"/>
              </a:rPr>
              <a:t>), es un algoritmo que se puede usar tanto para regresión como para problemas de clasificación. Es un algoritmo que se fundamenta en la construcción de hiperplanos de segmentación.</a:t>
            </a:r>
            <a:endParaRPr sz="1350">
              <a:solidFill>
                <a:schemeClr val="dk1"/>
              </a:solidFill>
              <a:latin typeface="DM Sans"/>
              <a:ea typeface="DM Sans"/>
              <a:cs typeface="DM Sans"/>
              <a:sym typeface="DM Sans"/>
            </a:endParaRPr>
          </a:p>
        </p:txBody>
      </p:sp>
      <p:pic>
        <p:nvPicPr>
          <p:cNvPr id="179" name="Google Shape;179;p37"/>
          <p:cNvPicPr preferRelativeResize="0"/>
          <p:nvPr/>
        </p:nvPicPr>
        <p:blipFill>
          <a:blip r:embed="rId3">
            <a:alphaModFix/>
          </a:blip>
          <a:stretch>
            <a:fillRect/>
          </a:stretch>
        </p:blipFill>
        <p:spPr>
          <a:xfrm>
            <a:off x="7545375" y="468000"/>
            <a:ext cx="1098225" cy="1098225"/>
          </a:xfrm>
          <a:prstGeom prst="rect">
            <a:avLst/>
          </a:prstGeom>
          <a:noFill/>
          <a:ln>
            <a:noFill/>
          </a:ln>
        </p:spPr>
      </p:pic>
      <p:pic>
        <p:nvPicPr>
          <p:cNvPr id="180" name="Google Shape;180;p37"/>
          <p:cNvPicPr preferRelativeResize="0"/>
          <p:nvPr/>
        </p:nvPicPr>
        <p:blipFill>
          <a:blip r:embed="rId4">
            <a:alphaModFix/>
          </a:blip>
          <a:stretch>
            <a:fillRect/>
          </a:stretch>
        </p:blipFill>
        <p:spPr>
          <a:xfrm>
            <a:off x="5110825" y="1566213"/>
            <a:ext cx="3602150" cy="270161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8"/>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HDBSCAN</a:t>
            </a:r>
            <a:endParaRPr b="1" sz="4000">
              <a:solidFill>
                <a:schemeClr val="dk1"/>
              </a:solidFill>
              <a:latin typeface="DM Sans"/>
              <a:ea typeface="DM Sans"/>
              <a:cs typeface="DM Sans"/>
              <a:sym typeface="DM Sans"/>
            </a:endParaRPr>
          </a:p>
        </p:txBody>
      </p:sp>
      <p:sp>
        <p:nvSpPr>
          <p:cNvPr id="892" name="Google Shape;892;p118"/>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3" name="Google Shape;893;p118"/>
          <p:cNvSpPr txBox="1"/>
          <p:nvPr/>
        </p:nvSpPr>
        <p:spPr>
          <a:xfrm>
            <a:off x="526850" y="1206000"/>
            <a:ext cx="4825500" cy="3206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b="1" lang="es" sz="1800">
                <a:solidFill>
                  <a:schemeClr val="dk1"/>
                </a:solidFill>
                <a:latin typeface="DM Sans"/>
                <a:ea typeface="DM Sans"/>
                <a:cs typeface="DM Sans"/>
                <a:sym typeface="DM Sans"/>
              </a:rPr>
              <a:t>HDBSCAN</a:t>
            </a:r>
            <a:r>
              <a:rPr lang="es" sz="1800">
                <a:solidFill>
                  <a:schemeClr val="dk1"/>
                </a:solidFill>
                <a:latin typeface="DM Sans"/>
                <a:ea typeface="DM Sans"/>
                <a:cs typeface="DM Sans"/>
                <a:sym typeface="DM Sans"/>
              </a:rPr>
              <a:t>= High DBSCAN</a:t>
            </a:r>
            <a:endParaRPr sz="1800">
              <a:solidFill>
                <a:schemeClr val="dk1"/>
              </a:solidFill>
              <a:latin typeface="DM Sans"/>
              <a:ea typeface="DM Sans"/>
              <a:cs typeface="DM Sans"/>
              <a:sym typeface="DM Sans"/>
            </a:endParaRPr>
          </a:p>
          <a:p>
            <a:pPr indent="-342900" lvl="0" marL="457200" rtl="0" algn="l">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Se enfoca mucho más en las altas densidades</a:t>
            </a:r>
            <a:endParaRPr sz="1800">
              <a:solidFill>
                <a:schemeClr val="dk1"/>
              </a:solidFill>
              <a:latin typeface="DM Sans"/>
              <a:ea typeface="DM Sans"/>
              <a:cs typeface="DM Sans"/>
              <a:sym typeface="DM Sans"/>
            </a:endParaRPr>
          </a:p>
          <a:p>
            <a:pPr indent="-342900" lvl="0" marL="457200" rtl="0" algn="l">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Reduce la velocidad de clustering en comparación con otros métodos</a:t>
            </a:r>
            <a:endParaRPr sz="1800">
              <a:solidFill>
                <a:schemeClr val="dk1"/>
              </a:solidFill>
              <a:latin typeface="DM Sans"/>
              <a:ea typeface="DM Sans"/>
              <a:cs typeface="DM Sans"/>
              <a:sym typeface="DM Sans"/>
            </a:endParaRPr>
          </a:p>
          <a:p>
            <a:pPr indent="-342900" lvl="0" marL="457200" rtl="0" algn="l">
              <a:lnSpc>
                <a:spcPct val="115000"/>
              </a:lnSpc>
              <a:spcBef>
                <a:spcPts val="0"/>
              </a:spcBef>
              <a:spcAft>
                <a:spcPts val="0"/>
              </a:spcAft>
              <a:buClr>
                <a:schemeClr val="dk1"/>
              </a:buClr>
              <a:buSzPts val="1800"/>
              <a:buFont typeface="DM Sans"/>
              <a:buChar char="-"/>
            </a:pPr>
            <a:r>
              <a:rPr lang="es" sz="1800">
                <a:solidFill>
                  <a:schemeClr val="dk1"/>
                </a:solidFill>
                <a:latin typeface="DM Sans"/>
                <a:ea typeface="DM Sans"/>
                <a:cs typeface="DM Sans"/>
                <a:sym typeface="DM Sans"/>
              </a:rPr>
              <a:t>Tiene un parámetro adicional min_cluster_size que define que tan grande debe ser un cluster para ser formado.</a:t>
            </a:r>
            <a:endParaRPr sz="1600">
              <a:solidFill>
                <a:schemeClr val="dk1"/>
              </a:solidFill>
              <a:latin typeface="DM Sans"/>
              <a:ea typeface="DM Sans"/>
              <a:cs typeface="DM Sans"/>
              <a:sym typeface="DM Sans"/>
            </a:endParaRPr>
          </a:p>
          <a:p>
            <a:pPr indent="0" lvl="0" marL="0" marR="0" rtl="0" algn="just">
              <a:lnSpc>
                <a:spcPct val="150000"/>
              </a:lnSpc>
              <a:spcBef>
                <a:spcPts val="0"/>
              </a:spcBef>
              <a:spcAft>
                <a:spcPts val="0"/>
              </a:spcAft>
              <a:buNone/>
            </a:pPr>
            <a:r>
              <a:t/>
            </a:r>
            <a:endParaRPr sz="1600">
              <a:latin typeface="DM Sans"/>
              <a:ea typeface="DM Sans"/>
              <a:cs typeface="DM Sans"/>
              <a:sym typeface="DM Sans"/>
            </a:endParaRPr>
          </a:p>
        </p:txBody>
      </p:sp>
      <p:pic>
        <p:nvPicPr>
          <p:cNvPr id="894" name="Google Shape;894;p118"/>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id="895" name="Google Shape;895;p118"/>
          <p:cNvPicPr preferRelativeResize="0"/>
          <p:nvPr/>
        </p:nvPicPr>
        <p:blipFill>
          <a:blip r:embed="rId4">
            <a:alphaModFix/>
          </a:blip>
          <a:stretch>
            <a:fillRect/>
          </a:stretch>
        </p:blipFill>
        <p:spPr>
          <a:xfrm>
            <a:off x="5549373" y="1261140"/>
            <a:ext cx="2621251" cy="2621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19"/>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HDBSCAN en acción</a:t>
            </a:r>
            <a:endParaRPr b="1" sz="4000">
              <a:solidFill>
                <a:schemeClr val="dk1"/>
              </a:solidFill>
              <a:latin typeface="DM Sans"/>
              <a:ea typeface="DM Sans"/>
              <a:cs typeface="DM Sans"/>
              <a:sym typeface="DM Sans"/>
            </a:endParaRPr>
          </a:p>
        </p:txBody>
      </p:sp>
      <p:sp>
        <p:nvSpPr>
          <p:cNvPr id="901" name="Google Shape;901;p119"/>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02" name="Google Shape;902;p119"/>
          <p:cNvSpPr txBox="1"/>
          <p:nvPr/>
        </p:nvSpPr>
        <p:spPr>
          <a:xfrm>
            <a:off x="662550" y="1535350"/>
            <a:ext cx="4825500" cy="21396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None/>
            </a:pPr>
            <a:r>
              <a:rPr lang="es" sz="1900">
                <a:solidFill>
                  <a:schemeClr val="dk1"/>
                </a:solidFill>
                <a:latin typeface="DM Sans"/>
                <a:ea typeface="DM Sans"/>
                <a:cs typeface="DM Sans"/>
                <a:sym typeface="DM Sans"/>
              </a:rPr>
              <a:t>Por ejemplo, al mirar la figura de la derecha, uno puede identificar fácilmente tres grupos junto con varios puntos de ruido, debido a las diferencias en la densidad de puntos.</a:t>
            </a:r>
            <a:endParaRPr sz="1600">
              <a:latin typeface="DM Sans"/>
              <a:ea typeface="DM Sans"/>
              <a:cs typeface="DM Sans"/>
              <a:sym typeface="DM Sans"/>
            </a:endParaRPr>
          </a:p>
        </p:txBody>
      </p:sp>
      <p:pic>
        <p:nvPicPr>
          <p:cNvPr id="903" name="Google Shape;903;p119"/>
          <p:cNvPicPr preferRelativeResize="0"/>
          <p:nvPr/>
        </p:nvPicPr>
        <p:blipFill>
          <a:blip r:embed="rId3">
            <a:alphaModFix/>
          </a:blip>
          <a:stretch>
            <a:fillRect/>
          </a:stretch>
        </p:blipFill>
        <p:spPr>
          <a:xfrm>
            <a:off x="7546855" y="468000"/>
            <a:ext cx="1067593" cy="810200"/>
          </a:xfrm>
          <a:prstGeom prst="rect">
            <a:avLst/>
          </a:prstGeom>
          <a:noFill/>
          <a:ln>
            <a:noFill/>
          </a:ln>
        </p:spPr>
      </p:pic>
      <p:pic>
        <p:nvPicPr>
          <p:cNvPr descr="Gráfico, Gráfico de dispersión&#10;&#10;Descripción generada automáticamente" id="904" name="Google Shape;904;p119"/>
          <p:cNvPicPr preferRelativeResize="0"/>
          <p:nvPr/>
        </p:nvPicPr>
        <p:blipFill rotWithShape="1">
          <a:blip r:embed="rId4">
            <a:alphaModFix/>
          </a:blip>
          <a:srcRect b="0" l="0" r="0" t="0"/>
          <a:stretch/>
        </p:blipFill>
        <p:spPr>
          <a:xfrm>
            <a:off x="5254175" y="1278200"/>
            <a:ext cx="2843211" cy="30462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2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Importante</a:t>
            </a:r>
            <a:endParaRPr b="1" sz="3500">
              <a:solidFill>
                <a:schemeClr val="lt1"/>
              </a:solidFill>
              <a:latin typeface="DM Sans"/>
              <a:ea typeface="DM Sans"/>
              <a:cs typeface="DM Sans"/>
              <a:sym typeface="DM Sans"/>
            </a:endParaRPr>
          </a:p>
        </p:txBody>
      </p:sp>
      <p:sp>
        <p:nvSpPr>
          <p:cNvPr id="911" name="Google Shape;911;p120"/>
          <p:cNvSpPr txBox="1"/>
          <p:nvPr/>
        </p:nvSpPr>
        <p:spPr>
          <a:xfrm>
            <a:off x="4894525" y="1524100"/>
            <a:ext cx="3271800" cy="1908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Font typeface="Arial"/>
              <a:buNone/>
            </a:pPr>
            <a:r>
              <a:rPr lang="es" sz="1600">
                <a:solidFill>
                  <a:schemeClr val="dk1"/>
                </a:solidFill>
                <a:latin typeface="DM Sans"/>
                <a:ea typeface="DM Sans"/>
                <a:cs typeface="DM Sans"/>
                <a:sym typeface="DM Sans"/>
              </a:rPr>
              <a:t>Por lo tanto, los clústeres son regiones densas en el espacio de datos, separadas por regiones de menor densidad de puntos. El algoritmo HDBSCAN se basa en esta </a:t>
            </a:r>
            <a:r>
              <a:rPr b="1" lang="es" sz="1600">
                <a:solidFill>
                  <a:schemeClr val="dk1"/>
                </a:solidFill>
                <a:latin typeface="DM Sans"/>
                <a:ea typeface="DM Sans"/>
                <a:cs typeface="DM Sans"/>
                <a:sym typeface="DM Sans"/>
              </a:rPr>
              <a:t>noción intuitiva de clústeres y ruido</a:t>
            </a:r>
            <a:r>
              <a:rPr lang="es" sz="1600">
                <a:solidFill>
                  <a:schemeClr val="dk1"/>
                </a:solidFill>
                <a:latin typeface="DM Sans"/>
                <a:ea typeface="DM Sans"/>
                <a:cs typeface="DM Sans"/>
                <a:sym typeface="DM Sans"/>
              </a:rPr>
              <a:t>. </a:t>
            </a:r>
            <a:endParaRPr sz="1150">
              <a:latin typeface="DM Sans"/>
              <a:ea typeface="DM Sans"/>
              <a:cs typeface="DM Sans"/>
              <a:sym typeface="DM Sans"/>
            </a:endParaRPr>
          </a:p>
        </p:txBody>
      </p:sp>
      <p:pic>
        <p:nvPicPr>
          <p:cNvPr id="912" name="Google Shape;912;p120"/>
          <p:cNvPicPr preferRelativeResize="0"/>
          <p:nvPr/>
        </p:nvPicPr>
        <p:blipFill>
          <a:blip r:embed="rId3">
            <a:alphaModFix/>
          </a:blip>
          <a:stretch>
            <a:fillRect/>
          </a:stretch>
        </p:blipFill>
        <p:spPr>
          <a:xfrm>
            <a:off x="1461300" y="1524097"/>
            <a:ext cx="2647520" cy="2647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2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K Means vs DBSCAN/HDBCAN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22"/>
          <p:cNvSpPr txBox="1"/>
          <p:nvPr/>
        </p:nvSpPr>
        <p:spPr>
          <a:xfrm>
            <a:off x="473350" y="46800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3500">
                <a:solidFill>
                  <a:schemeClr val="dk1"/>
                </a:solidFill>
                <a:latin typeface="DM Sans"/>
                <a:ea typeface="DM Sans"/>
                <a:cs typeface="DM Sans"/>
                <a:sym typeface="DM Sans"/>
              </a:rPr>
              <a:t>K means vs DBSCAN/HDBSCAN</a:t>
            </a:r>
            <a:endParaRPr b="1" sz="4000">
              <a:solidFill>
                <a:schemeClr val="dk1"/>
              </a:solidFill>
              <a:latin typeface="DM Sans"/>
              <a:ea typeface="DM Sans"/>
              <a:cs typeface="DM Sans"/>
              <a:sym typeface="DM Sans"/>
            </a:endParaRPr>
          </a:p>
        </p:txBody>
      </p:sp>
      <p:sp>
        <p:nvSpPr>
          <p:cNvPr id="923" name="Google Shape;923;p12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24" name="Google Shape;924;p122"/>
          <p:cNvPicPr preferRelativeResize="0"/>
          <p:nvPr/>
        </p:nvPicPr>
        <p:blipFill>
          <a:blip r:embed="rId3">
            <a:alphaModFix/>
          </a:blip>
          <a:stretch>
            <a:fillRect/>
          </a:stretch>
        </p:blipFill>
        <p:spPr>
          <a:xfrm>
            <a:off x="7546855" y="468000"/>
            <a:ext cx="1067593" cy="810200"/>
          </a:xfrm>
          <a:prstGeom prst="rect">
            <a:avLst/>
          </a:prstGeom>
          <a:noFill/>
          <a:ln>
            <a:noFill/>
          </a:ln>
        </p:spPr>
      </p:pic>
      <p:graphicFrame>
        <p:nvGraphicFramePr>
          <p:cNvPr id="925" name="Google Shape;925;p122"/>
          <p:cNvGraphicFramePr/>
          <p:nvPr/>
        </p:nvGraphicFramePr>
        <p:xfrm>
          <a:off x="743700" y="1407705"/>
          <a:ext cx="3000000" cy="3000000"/>
        </p:xfrm>
        <a:graphic>
          <a:graphicData uri="http://schemas.openxmlformats.org/drawingml/2006/table">
            <a:tbl>
              <a:tblPr>
                <a:noFill/>
                <a:tableStyleId>{9A37D768-625F-4BD6-A835-97338E8EF364}</a:tableStyleId>
              </a:tblPr>
              <a:tblGrid>
                <a:gridCol w="3729150"/>
                <a:gridCol w="3729150"/>
              </a:tblGrid>
              <a:tr h="365725">
                <a:tc>
                  <a:txBody>
                    <a:bodyPr/>
                    <a:lstStyle/>
                    <a:p>
                      <a:pPr indent="0" lvl="0" marL="0" rtl="0" algn="ctr">
                        <a:spcBef>
                          <a:spcPts val="0"/>
                        </a:spcBef>
                        <a:spcAft>
                          <a:spcPts val="0"/>
                        </a:spcAft>
                        <a:buNone/>
                      </a:pPr>
                      <a:r>
                        <a:rPr lang="es" sz="1200">
                          <a:latin typeface="DM Sans"/>
                          <a:ea typeface="DM Sans"/>
                          <a:cs typeface="DM Sans"/>
                          <a:sym typeface="DM Sans"/>
                        </a:rPr>
                        <a:t>K-Means</a:t>
                      </a:r>
                      <a:endParaRPr sz="1200">
                        <a:latin typeface="DM Sans"/>
                        <a:ea typeface="DM Sans"/>
                        <a:cs typeface="DM Sans"/>
                        <a:sym typeface="DM Sans"/>
                      </a:endParaRPr>
                    </a:p>
                  </a:txBody>
                  <a:tcPr marT="91425" marB="91425" marR="91425" marL="91425">
                    <a:solidFill>
                      <a:srgbClr val="EA90FF"/>
                    </a:solidFill>
                  </a:tcPr>
                </a:tc>
                <a:tc>
                  <a:txBody>
                    <a:bodyPr/>
                    <a:lstStyle/>
                    <a:p>
                      <a:pPr indent="0" lvl="0" marL="0" rtl="0" algn="ctr">
                        <a:spcBef>
                          <a:spcPts val="0"/>
                        </a:spcBef>
                        <a:spcAft>
                          <a:spcPts val="0"/>
                        </a:spcAft>
                        <a:buNone/>
                      </a:pPr>
                      <a:r>
                        <a:rPr lang="es" sz="1200">
                          <a:latin typeface="DM Sans"/>
                          <a:ea typeface="DM Sans"/>
                          <a:cs typeface="DM Sans"/>
                          <a:sym typeface="DM Sans"/>
                        </a:rPr>
                        <a:t>DBSCAN/HDBSCAN</a:t>
                      </a:r>
                      <a:endParaRPr sz="1200">
                        <a:latin typeface="DM Sans"/>
                        <a:ea typeface="DM Sans"/>
                        <a:cs typeface="DM Sans"/>
                        <a:sym typeface="DM Sans"/>
                      </a:endParaRPr>
                    </a:p>
                  </a:txBody>
                  <a:tcPr marT="91425" marB="91425" marR="91425" marL="91425">
                    <a:solidFill>
                      <a:srgbClr val="EA90FF"/>
                    </a:solidFill>
                  </a:tcPr>
                </a:tc>
              </a:tr>
              <a:tr h="548600">
                <a:tc>
                  <a:txBody>
                    <a:bodyPr/>
                    <a:lstStyle/>
                    <a:p>
                      <a:pPr indent="0" lvl="0" marL="0" rtl="0" algn="ctr">
                        <a:spcBef>
                          <a:spcPts val="0"/>
                        </a:spcBef>
                        <a:spcAft>
                          <a:spcPts val="0"/>
                        </a:spcAft>
                        <a:buNone/>
                      </a:pPr>
                      <a:r>
                        <a:rPr lang="es" sz="1200">
                          <a:latin typeface="DM Sans"/>
                          <a:ea typeface="DM Sans"/>
                          <a:cs typeface="DM Sans"/>
                          <a:sym typeface="DM Sans"/>
                        </a:rPr>
                        <a:t>La agrupación del K means es sensible a la cantidad de agrupaciones definidas</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No es necesario especificar el número de conglomerados</a:t>
                      </a:r>
                      <a:endParaRPr sz="1200">
                        <a:latin typeface="DM Sans"/>
                        <a:ea typeface="DM Sans"/>
                        <a:cs typeface="DM Sans"/>
                        <a:sym typeface="DM Sans"/>
                      </a:endParaRPr>
                    </a:p>
                  </a:txBody>
                  <a:tcPr marT="91425" marB="91425" marR="91425" marL="91425"/>
                </a:tc>
              </a:tr>
              <a:tr h="731500">
                <a:tc>
                  <a:txBody>
                    <a:bodyPr/>
                    <a:lstStyle/>
                    <a:p>
                      <a:pPr indent="0" lvl="0" marL="0" rtl="0" algn="ctr">
                        <a:spcBef>
                          <a:spcPts val="0"/>
                        </a:spcBef>
                        <a:spcAft>
                          <a:spcPts val="0"/>
                        </a:spcAft>
                        <a:buNone/>
                      </a:pPr>
                      <a:r>
                        <a:rPr lang="es" sz="1200">
                          <a:latin typeface="DM Sans"/>
                          <a:ea typeface="DM Sans"/>
                          <a:cs typeface="DM Sans"/>
                          <a:sym typeface="DM Sans"/>
                        </a:rPr>
                        <a:t>Su agrupación en Clústeres no funciona bien con valores atípicos y conjuntos de datos con ruido</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Su agrupación en Clústeres maneja de manera eficiente los outliers y los datos ruidosos</a:t>
                      </a:r>
                      <a:endParaRPr sz="1200">
                        <a:latin typeface="DM Sans"/>
                        <a:ea typeface="DM Sans"/>
                        <a:cs typeface="DM Sans"/>
                        <a:sym typeface="DM Sans"/>
                      </a:endParaRPr>
                    </a:p>
                  </a:txBody>
                  <a:tcPr marT="91425" marB="91425" marR="91425" marL="91425"/>
                </a:tc>
              </a:tr>
              <a:tr h="731500">
                <a:tc>
                  <a:txBody>
                    <a:bodyPr/>
                    <a:lstStyle/>
                    <a:p>
                      <a:pPr indent="0" lvl="0" marL="0" rtl="0" algn="ctr">
                        <a:spcBef>
                          <a:spcPts val="0"/>
                        </a:spcBef>
                        <a:spcAft>
                          <a:spcPts val="0"/>
                        </a:spcAft>
                        <a:buNone/>
                      </a:pPr>
                      <a:r>
                        <a:rPr lang="es" sz="1200">
                          <a:latin typeface="DM Sans"/>
                          <a:ea typeface="DM Sans"/>
                          <a:cs typeface="DM Sans"/>
                          <a:sym typeface="DM Sans"/>
                        </a:rPr>
                        <a:t>Las densidades variables de los puntos de datos no afectan el algoritmo K means</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La agrupación basada en clústeres no funciona muy bien para conjuntos dispersos o para puntos con densidad variable</a:t>
                      </a:r>
                      <a:endParaRPr sz="1200">
                        <a:latin typeface="DM Sans"/>
                        <a:ea typeface="DM Sans"/>
                        <a:cs typeface="DM Sans"/>
                        <a:sym typeface="DM Sans"/>
                      </a:endParaRPr>
                    </a:p>
                  </a:txBody>
                  <a:tcPr marT="91425" marB="91425" marR="91425" marL="91425"/>
                </a:tc>
              </a:tr>
              <a:tr h="714975">
                <a:tc>
                  <a:txBody>
                    <a:bodyPr/>
                    <a:lstStyle/>
                    <a:p>
                      <a:pPr indent="0" lvl="0" marL="0" rtl="0" algn="ctr">
                        <a:spcBef>
                          <a:spcPts val="0"/>
                        </a:spcBef>
                        <a:spcAft>
                          <a:spcPts val="0"/>
                        </a:spcAft>
                        <a:buNone/>
                      </a:pPr>
                      <a:r>
                        <a:rPr lang="es" sz="1200">
                          <a:latin typeface="DM Sans"/>
                          <a:ea typeface="DM Sans"/>
                          <a:cs typeface="DM Sans"/>
                          <a:sym typeface="DM Sans"/>
                        </a:rPr>
                        <a:t>La agrupación en clústeres de K-means es más eficiente para grandes conjuntos de datps</a:t>
                      </a:r>
                      <a:endParaRPr sz="1200">
                        <a:latin typeface="DM Sans"/>
                        <a:ea typeface="DM Sans"/>
                        <a:cs typeface="DM Sans"/>
                        <a:sym typeface="DM Sans"/>
                      </a:endParaRPr>
                    </a:p>
                  </a:txBody>
                  <a:tcPr marT="91425" marB="91425" marR="91425" marL="91425"/>
                </a:tc>
                <a:tc>
                  <a:txBody>
                    <a:bodyPr/>
                    <a:lstStyle/>
                    <a:p>
                      <a:pPr indent="0" lvl="0" marL="0" rtl="0" algn="ctr">
                        <a:spcBef>
                          <a:spcPts val="0"/>
                        </a:spcBef>
                        <a:spcAft>
                          <a:spcPts val="0"/>
                        </a:spcAft>
                        <a:buNone/>
                      </a:pPr>
                      <a:r>
                        <a:rPr lang="es" sz="1200">
                          <a:latin typeface="DM Sans"/>
                          <a:ea typeface="DM Sans"/>
                          <a:cs typeface="DM Sans"/>
                          <a:sym typeface="DM Sans"/>
                        </a:rPr>
                        <a:t>No puede manejar de manera eficiente conjuntos de datos con alta dimensión</a:t>
                      </a:r>
                      <a:endParaRPr sz="12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931" name="Google Shape;931;p123"/>
          <p:cNvSpPr txBox="1"/>
          <p:nvPr/>
        </p:nvSpPr>
        <p:spPr>
          <a:xfrm>
            <a:off x="594775" y="15958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el notebooks “HDBSCAN - CoderHouse (Ejemplo 2).ipynb” con el fin de comprender el funcionamiento del algoritmo HDBSCAN</a:t>
            </a:r>
            <a:endParaRPr i="0" sz="2500" u="none" cap="none" strike="noStrike">
              <a:solidFill>
                <a:srgbClr val="B7B7B7"/>
              </a:solidFill>
              <a:latin typeface="Helvetica Neue"/>
              <a:ea typeface="Helvetica Neue"/>
              <a:cs typeface="Helvetica Neue"/>
              <a:sym typeface="Helvetica Neue"/>
            </a:endParaRPr>
          </a:p>
        </p:txBody>
      </p:sp>
      <p:grpSp>
        <p:nvGrpSpPr>
          <p:cNvPr id="932" name="Google Shape;932;p123"/>
          <p:cNvGrpSpPr/>
          <p:nvPr/>
        </p:nvGrpSpPr>
        <p:grpSpPr>
          <a:xfrm>
            <a:off x="473351" y="619523"/>
            <a:ext cx="738900" cy="738900"/>
            <a:chOff x="473351" y="619523"/>
            <a:chExt cx="738900" cy="738900"/>
          </a:xfrm>
        </p:grpSpPr>
        <p:sp>
          <p:nvSpPr>
            <p:cNvPr id="933" name="Google Shape;933;p1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4" name="Google Shape;934;p12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2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940" name="Google Shape;940;p12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grpSp>
        <p:nvGrpSpPr>
          <p:cNvPr id="945" name="Google Shape;945;p125"/>
          <p:cNvGrpSpPr/>
          <p:nvPr/>
        </p:nvGrpSpPr>
        <p:grpSpPr>
          <a:xfrm>
            <a:off x="4202556" y="994173"/>
            <a:ext cx="738900" cy="738900"/>
            <a:chOff x="974706" y="2467173"/>
            <a:chExt cx="738900" cy="738900"/>
          </a:xfrm>
        </p:grpSpPr>
        <p:sp>
          <p:nvSpPr>
            <p:cNvPr id="946" name="Google Shape;946;p12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7" name="Google Shape;947;p12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48" name="Google Shape;948;p125"/>
          <p:cNvSpPr txBox="1"/>
          <p:nvPr/>
        </p:nvSpPr>
        <p:spPr>
          <a:xfrm>
            <a:off x="450150" y="1733075"/>
            <a:ext cx="824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Elaborando un algoritmo de agrupación</a:t>
            </a:r>
            <a:endParaRPr b="1" i="0" sz="4000" u="none" cap="none" strike="noStrike">
              <a:solidFill>
                <a:schemeClr val="dk1"/>
              </a:solidFill>
              <a:highlight>
                <a:srgbClr val="EAFF6A"/>
              </a:highlight>
              <a:latin typeface="DM Sans"/>
              <a:ea typeface="DM Sans"/>
              <a:cs typeface="DM Sans"/>
              <a:sym typeface="DM Sans"/>
            </a:endParaRPr>
          </a:p>
        </p:txBody>
      </p:sp>
      <p:sp>
        <p:nvSpPr>
          <p:cNvPr id="949" name="Google Shape;949;p12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20-30 mins</a:t>
            </a:r>
            <a:endParaRPr b="1" i="0" sz="2000" u="none" cap="none" strike="noStrike">
              <a:solidFill>
                <a:srgbClr val="83AEFB"/>
              </a:solidFill>
              <a:latin typeface="DM Sans"/>
              <a:ea typeface="DM Sans"/>
              <a:cs typeface="DM Sans"/>
              <a:sym typeface="DM Sans"/>
            </a:endParaRPr>
          </a:p>
        </p:txBody>
      </p:sp>
      <p:sp>
        <p:nvSpPr>
          <p:cNvPr id="950" name="Google Shape;950;p125"/>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Utilizaremos lo aprendido en clase para crear un modelo de agrupación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grpSp>
        <p:nvGrpSpPr>
          <p:cNvPr id="955" name="Google Shape;955;p126"/>
          <p:cNvGrpSpPr/>
          <p:nvPr/>
        </p:nvGrpSpPr>
        <p:grpSpPr>
          <a:xfrm>
            <a:off x="457347" y="468298"/>
            <a:ext cx="431074" cy="431074"/>
            <a:chOff x="974706" y="2467173"/>
            <a:chExt cx="738900" cy="738900"/>
          </a:xfrm>
        </p:grpSpPr>
        <p:sp>
          <p:nvSpPr>
            <p:cNvPr id="956" name="Google Shape;956;p12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7" name="Google Shape;957;p12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958" name="Google Shape;958;p126"/>
          <p:cNvSpPr txBox="1"/>
          <p:nvPr/>
        </p:nvSpPr>
        <p:spPr>
          <a:xfrm>
            <a:off x="475200" y="831975"/>
            <a:ext cx="5345100" cy="1126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3400">
                <a:solidFill>
                  <a:schemeClr val="dk1"/>
                </a:solidFill>
                <a:latin typeface="DM Sans"/>
                <a:ea typeface="DM Sans"/>
                <a:cs typeface="DM Sans"/>
                <a:sym typeface="DM Sans"/>
              </a:rPr>
              <a:t>Elaborando un algoritmo de agrupación</a:t>
            </a:r>
            <a:endParaRPr b="1" i="0" sz="3400" u="none" cap="none" strike="noStrike">
              <a:solidFill>
                <a:schemeClr val="dk1"/>
              </a:solidFill>
              <a:latin typeface="DM Sans"/>
              <a:ea typeface="DM Sans"/>
              <a:cs typeface="DM Sans"/>
              <a:sym typeface="DM Sans"/>
            </a:endParaRPr>
          </a:p>
        </p:txBody>
      </p:sp>
      <p:sp>
        <p:nvSpPr>
          <p:cNvPr id="959" name="Google Shape;959;p126"/>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0" name="Google Shape;960;p12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61" name="Google Shape;961;p126"/>
          <p:cNvSpPr txBox="1"/>
          <p:nvPr/>
        </p:nvSpPr>
        <p:spPr>
          <a:xfrm>
            <a:off x="570825" y="1792275"/>
            <a:ext cx="53451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250">
                <a:latin typeface="DM Sans"/>
                <a:ea typeface="DM Sans"/>
                <a:cs typeface="DM Sans"/>
                <a:sym typeface="DM Sans"/>
              </a:rPr>
              <a:t>En esta oportunidad nos reuniremos en grupos de máximo 4 personas.</a:t>
            </a:r>
            <a:endParaRPr sz="12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250">
              <a:latin typeface="DM Sans"/>
              <a:ea typeface="DM Sans"/>
              <a:cs typeface="DM Sans"/>
              <a:sym typeface="DM Sans"/>
            </a:endParaRPr>
          </a:p>
          <a:p>
            <a:pPr indent="-307975" lvl="0" marL="457200" marR="0" rtl="0" algn="l">
              <a:lnSpc>
                <a:spcPct val="100000"/>
              </a:lnSpc>
              <a:spcBef>
                <a:spcPts val="0"/>
              </a:spcBef>
              <a:spcAft>
                <a:spcPts val="0"/>
              </a:spcAft>
              <a:buSzPts val="1250"/>
              <a:buFont typeface="DM Sans"/>
              <a:buAutoNum type="arabicPeriod"/>
            </a:pPr>
            <a:r>
              <a:rPr lang="es" sz="1250">
                <a:latin typeface="DM Sans"/>
                <a:ea typeface="DM Sans"/>
                <a:cs typeface="DM Sans"/>
                <a:sym typeface="DM Sans"/>
              </a:rPr>
              <a:t>Elegir 4 variables independientes que consideren útiles para predecir los “costos” de nuevos </a:t>
            </a:r>
            <a:r>
              <a:rPr lang="es" sz="1250" u="sng">
                <a:solidFill>
                  <a:srgbClr val="83AEFB"/>
                </a:solidFill>
                <a:latin typeface="DM Sans"/>
                <a:ea typeface="DM Sans"/>
                <a:cs typeface="DM Sans"/>
                <a:sym typeface="DM Sans"/>
                <a:hlinkClick r:id="rId5">
                  <a:extLst>
                    <a:ext uri="{A12FA001-AC4F-418D-AE19-62706E023703}">
                      <ahyp:hlinkClr val="tx"/>
                    </a:ext>
                  </a:extLst>
                </a:hlinkClick>
              </a:rPr>
              <a:t>clientes</a:t>
            </a:r>
            <a:endParaRPr sz="1250">
              <a:solidFill>
                <a:srgbClr val="83AEFB"/>
              </a:solidFill>
              <a:latin typeface="DM Sans"/>
              <a:ea typeface="DM Sans"/>
              <a:cs typeface="DM Sans"/>
              <a:sym typeface="DM Sans"/>
            </a:endParaRPr>
          </a:p>
          <a:p>
            <a:pPr indent="-307975" lvl="0" marL="457200" marR="0" rtl="0" algn="l">
              <a:lnSpc>
                <a:spcPct val="100000"/>
              </a:lnSpc>
              <a:spcBef>
                <a:spcPts val="0"/>
              </a:spcBef>
              <a:spcAft>
                <a:spcPts val="0"/>
              </a:spcAft>
              <a:buSzPts val="1250"/>
              <a:buFont typeface="DM Sans"/>
              <a:buAutoNum type="arabicPeriod"/>
            </a:pPr>
            <a:r>
              <a:rPr lang="es" sz="1250">
                <a:latin typeface="DM Sans"/>
                <a:ea typeface="DM Sans"/>
                <a:cs typeface="DM Sans"/>
                <a:sym typeface="DM Sans"/>
              </a:rPr>
              <a:t>Realizar el Encoding de las variables independientes </a:t>
            </a:r>
            <a:r>
              <a:rPr lang="es" sz="1250">
                <a:solidFill>
                  <a:schemeClr val="dk1"/>
                </a:solidFill>
                <a:latin typeface="DM Sans"/>
                <a:ea typeface="DM Sans"/>
                <a:cs typeface="DM Sans"/>
                <a:sym typeface="DM Sans"/>
              </a:rPr>
              <a:t>(una persona hace el código y comparte, los demás ayudan dando instrucciones, etc) para generar matriz para el modelo</a:t>
            </a:r>
            <a:endParaRPr sz="1250">
              <a:solidFill>
                <a:schemeClr val="dk1"/>
              </a:solidFill>
              <a:latin typeface="DM Sans"/>
              <a:ea typeface="DM Sans"/>
              <a:cs typeface="DM Sans"/>
              <a:sym typeface="DM Sans"/>
            </a:endParaRPr>
          </a:p>
          <a:p>
            <a:pPr indent="-307975" lvl="0" marL="457200" marR="0" rtl="0" algn="l">
              <a:lnSpc>
                <a:spcPct val="100000"/>
              </a:lnSpc>
              <a:spcBef>
                <a:spcPts val="0"/>
              </a:spcBef>
              <a:spcAft>
                <a:spcPts val="0"/>
              </a:spcAft>
              <a:buClr>
                <a:schemeClr val="dk1"/>
              </a:buClr>
              <a:buSzPts val="1250"/>
              <a:buFont typeface="DM Sans"/>
              <a:buAutoNum type="arabicPeriod"/>
            </a:pPr>
            <a:r>
              <a:rPr lang="es" sz="1250">
                <a:solidFill>
                  <a:schemeClr val="dk1"/>
                </a:solidFill>
                <a:latin typeface="DM Sans"/>
                <a:ea typeface="DM Sans"/>
                <a:cs typeface="DM Sans"/>
                <a:sym typeface="DM Sans"/>
              </a:rPr>
              <a:t>Generar una predicción de clusters sobre el dataset y agregar esta predicción como la variable cluster</a:t>
            </a:r>
            <a:endParaRPr sz="1250">
              <a:solidFill>
                <a:schemeClr val="dk1"/>
              </a:solidFill>
              <a:latin typeface="DM Sans"/>
              <a:ea typeface="DM Sans"/>
              <a:cs typeface="DM Sans"/>
              <a:sym typeface="DM Sans"/>
            </a:endParaRPr>
          </a:p>
          <a:p>
            <a:pPr indent="-307975" lvl="0" marL="457200" marR="0" rtl="0" algn="l">
              <a:lnSpc>
                <a:spcPct val="100000"/>
              </a:lnSpc>
              <a:spcBef>
                <a:spcPts val="0"/>
              </a:spcBef>
              <a:spcAft>
                <a:spcPts val="0"/>
              </a:spcAft>
              <a:buClr>
                <a:schemeClr val="dk1"/>
              </a:buClr>
              <a:buSzPts val="1250"/>
              <a:buFont typeface="DM Sans"/>
              <a:buAutoNum type="arabicPeriod"/>
            </a:pPr>
            <a:r>
              <a:rPr lang="es" sz="1250">
                <a:solidFill>
                  <a:schemeClr val="dk1"/>
                </a:solidFill>
                <a:latin typeface="DM Sans"/>
                <a:ea typeface="DM Sans"/>
                <a:cs typeface="DM Sans"/>
                <a:sym typeface="DM Sans"/>
              </a:rPr>
              <a:t>Agregar la variable costos al dataset de entrenamiento y describir los clusters (pensar en cómo). </a:t>
            </a:r>
            <a:endParaRPr sz="12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250">
                <a:solidFill>
                  <a:schemeClr val="dk1"/>
                </a:solidFill>
                <a:latin typeface="DM Sans"/>
                <a:ea typeface="DM Sans"/>
                <a:cs typeface="DM Sans"/>
                <a:sym typeface="DM Sans"/>
              </a:rPr>
              <a:t>Ayuda: Pueden agrupar por cluster y utilizar funciones de agregación como la media</a:t>
            </a:r>
            <a:endParaRPr sz="1250">
              <a:solidFill>
                <a:schemeClr val="dk1"/>
              </a:solidFill>
              <a:latin typeface="DM Sans"/>
              <a:ea typeface="DM Sans"/>
              <a:cs typeface="DM Sans"/>
              <a:sym typeface="DM Sans"/>
            </a:endParaRPr>
          </a:p>
        </p:txBody>
      </p:sp>
      <p:sp>
        <p:nvSpPr>
          <p:cNvPr id="962" name="Google Shape;962;p12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963" name="Google Shape;963;p126"/>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